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handoutMasterIdLst>
    <p:handoutMasterId r:id="rId19"/>
  </p:handoutMasterIdLst>
  <p:sldIdLst>
    <p:sldId id="272" r:id="rId2"/>
    <p:sldId id="258" r:id="rId3"/>
    <p:sldId id="273" r:id="rId4"/>
    <p:sldId id="285" r:id="rId5"/>
    <p:sldId id="286" r:id="rId6"/>
    <p:sldId id="284" r:id="rId7"/>
    <p:sldId id="282" r:id="rId8"/>
    <p:sldId id="283" r:id="rId9"/>
    <p:sldId id="281" r:id="rId10"/>
    <p:sldId id="280" r:id="rId11"/>
    <p:sldId id="279" r:id="rId12"/>
    <p:sldId id="278" r:id="rId13"/>
    <p:sldId id="277" r:id="rId14"/>
    <p:sldId id="276" r:id="rId15"/>
    <p:sldId id="287" r:id="rId16"/>
    <p:sldId id="275" r:id="rId17"/>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33"/>
    <a:srgbClr val="AFFFFF"/>
    <a:srgbClr val="C0D4E6"/>
    <a:srgbClr val="004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57" autoAdjust="0"/>
  </p:normalViewPr>
  <p:slideViewPr>
    <p:cSldViewPr>
      <p:cViewPr varScale="1">
        <p:scale>
          <a:sx n="86" d="100"/>
          <a:sy n="86" d="100"/>
        </p:scale>
        <p:origin x="-144"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19D09235-AF26-48FD-9764-AE56DC294361}" type="slidenum">
              <a:rPr lang="en-US"/>
              <a:pPr/>
              <a:t>‹#›</a:t>
            </a:fld>
            <a:endParaRPr lang="en-US"/>
          </a:p>
        </p:txBody>
      </p:sp>
    </p:spTree>
    <p:extLst>
      <p:ext uri="{BB962C8B-B14F-4D97-AF65-F5344CB8AC3E}">
        <p14:creationId xmlns:p14="http://schemas.microsoft.com/office/powerpoint/2010/main" val="4087048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44797DD5-C3F3-4959-9AA8-952419869EBD}" type="slidenum">
              <a:rPr lang="en-US"/>
              <a:pPr/>
              <a:t>‹#›</a:t>
            </a:fld>
            <a:endParaRPr lang="en-US"/>
          </a:p>
        </p:txBody>
      </p:sp>
    </p:spTree>
    <p:extLst>
      <p:ext uri="{BB962C8B-B14F-4D97-AF65-F5344CB8AC3E}">
        <p14:creationId xmlns:p14="http://schemas.microsoft.com/office/powerpoint/2010/main" val="2925389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smtClean="0"/>
              <a:t>Control </a:t>
            </a:r>
            <a:r>
              <a:rPr lang="da-DK" dirty="0" err="1" smtClean="0"/>
              <a:t>Structures</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1885359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Calculation Modes</a:t>
            </a:r>
          </a:p>
          <a:p>
            <a:pPr marL="0" indent="0">
              <a:buNone/>
            </a:pPr>
            <a:endParaRPr lang="en-GB" dirty="0"/>
          </a:p>
        </p:txBody>
      </p:sp>
      <p:sp>
        <p:nvSpPr>
          <p:cNvPr id="4" name="Rectangle 4"/>
          <p:cNvSpPr>
            <a:spLocks noChangeArrowheads="1"/>
          </p:cNvSpPr>
          <p:nvPr/>
        </p:nvSpPr>
        <p:spPr bwMode="auto">
          <a:xfrm>
            <a:off x="611560" y="2002557"/>
            <a:ext cx="4024312" cy="3970318"/>
          </a:xfrm>
          <a:prstGeom prst="rect">
            <a:avLst/>
          </a:prstGeom>
          <a:noFill/>
          <a:ln w="9525">
            <a:noFill/>
            <a:miter lim="800000"/>
            <a:headEnd/>
            <a:tailEnd/>
          </a:ln>
          <a:effectLst/>
        </p:spPr>
        <p:txBody>
          <a:bodyPr wrap="square">
            <a:spAutoFit/>
          </a:bodyPr>
          <a:lstStyle/>
          <a:p>
            <a:r>
              <a:rPr lang="en-US" sz="1800" b="1" dirty="0">
                <a:solidFill>
                  <a:srgbClr val="FFFFFF"/>
                </a:solidFill>
                <a:latin typeface="Arial" charset="0"/>
              </a:rPr>
              <a:t>Calculation Modes for</a:t>
            </a:r>
            <a:br>
              <a:rPr lang="en-US" sz="1800" b="1" dirty="0">
                <a:solidFill>
                  <a:srgbClr val="FFFFFF"/>
                </a:solidFill>
                <a:latin typeface="Arial" charset="0"/>
              </a:rPr>
            </a:br>
            <a:r>
              <a:rPr lang="en-US" sz="1800" b="1" dirty="0">
                <a:solidFill>
                  <a:srgbClr val="FFFFFF"/>
                </a:solidFill>
                <a:latin typeface="Arial" charset="0"/>
              </a:rPr>
              <a:t>Control Structures:</a:t>
            </a:r>
          </a:p>
          <a:p>
            <a:endParaRPr lang="en-US" sz="1800" b="1" dirty="0">
              <a:solidFill>
                <a:srgbClr val="FFFFFF"/>
              </a:solidFill>
              <a:effectLst>
                <a:outerShdw blurRad="38100" dist="38100" dir="2700000" algn="tl">
                  <a:srgbClr val="C0C0C0"/>
                </a:outerShdw>
              </a:effectLst>
              <a:latin typeface="Arial" charset="0"/>
            </a:endParaRPr>
          </a:p>
          <a:p>
            <a:pPr marL="285750" indent="-285750">
              <a:buFont typeface="Arial" pitchFamily="34" charset="0"/>
              <a:buChar char="•"/>
            </a:pPr>
            <a:r>
              <a:rPr lang="en-US" sz="1800" dirty="0" smtClean="0">
                <a:solidFill>
                  <a:srgbClr val="FFFFFF"/>
                </a:solidFill>
                <a:latin typeface="Arial" charset="0"/>
              </a:rPr>
              <a:t>Direct </a:t>
            </a:r>
            <a:r>
              <a:rPr lang="en-US" sz="1800" dirty="0">
                <a:solidFill>
                  <a:srgbClr val="FFFFFF"/>
                </a:solidFill>
                <a:latin typeface="Arial" charset="0"/>
              </a:rPr>
              <a:t>Gate </a:t>
            </a:r>
            <a:r>
              <a:rPr lang="en-US" sz="1800" dirty="0" smtClean="0">
                <a:solidFill>
                  <a:srgbClr val="FFFFFF"/>
                </a:solidFill>
                <a:latin typeface="Arial" charset="0"/>
              </a:rPr>
              <a:t>Operation (Tabulated, Closed, Open, Set Equal to, </a:t>
            </a:r>
            <a:r>
              <a:rPr lang="en-US" sz="1800" dirty="0" err="1" smtClean="0">
                <a:solidFill>
                  <a:srgbClr val="FFFFFF"/>
                </a:solidFill>
                <a:latin typeface="Arial" charset="0"/>
              </a:rPr>
              <a:t>etc</a:t>
            </a:r>
            <a:r>
              <a:rPr lang="en-US" sz="1800" dirty="0" smtClean="0">
                <a:solidFill>
                  <a:srgbClr val="FFFFFF"/>
                </a:solidFill>
                <a:latin typeface="Arial" charset="0"/>
              </a:rPr>
              <a:t>)</a:t>
            </a:r>
            <a:endParaRPr lang="en-US" sz="1800" dirty="0">
              <a:solidFill>
                <a:srgbClr val="FFFFFF"/>
              </a:solidFill>
              <a:latin typeface="Arial" charset="0"/>
            </a:endParaRP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smtClean="0">
                <a:solidFill>
                  <a:srgbClr val="FFFFFF"/>
                </a:solidFill>
                <a:latin typeface="Arial" charset="0"/>
              </a:rPr>
              <a:t>PID Control</a:t>
            </a:r>
            <a:br>
              <a:rPr lang="en-US" sz="1800" dirty="0" smtClean="0">
                <a:solidFill>
                  <a:srgbClr val="FFFFFF"/>
                </a:solidFill>
                <a:latin typeface="Arial" charset="0"/>
              </a:rPr>
            </a:br>
            <a:r>
              <a:rPr lang="en-US" sz="1800" dirty="0" smtClean="0">
                <a:solidFill>
                  <a:srgbClr val="FFFFFF"/>
                </a:solidFill>
                <a:latin typeface="Arial" charset="0"/>
              </a:rPr>
              <a:t>(</a:t>
            </a:r>
            <a:r>
              <a:rPr lang="en-US" sz="1800" u="sng" dirty="0">
                <a:solidFill>
                  <a:srgbClr val="FFFFFF"/>
                </a:solidFill>
                <a:latin typeface="Arial" charset="0"/>
              </a:rPr>
              <a:t>P</a:t>
            </a:r>
            <a:r>
              <a:rPr lang="en-US" sz="1800" dirty="0">
                <a:solidFill>
                  <a:srgbClr val="FFFFFF"/>
                </a:solidFill>
                <a:latin typeface="Arial" charset="0"/>
              </a:rPr>
              <a:t>roportional </a:t>
            </a:r>
            <a:r>
              <a:rPr lang="en-US" sz="1800" u="sng" dirty="0">
                <a:solidFill>
                  <a:srgbClr val="FFFFFF"/>
                </a:solidFill>
                <a:latin typeface="Arial" charset="0"/>
              </a:rPr>
              <a:t>I</a:t>
            </a:r>
            <a:r>
              <a:rPr lang="en-US" sz="1800" dirty="0">
                <a:solidFill>
                  <a:srgbClr val="FFFFFF"/>
                </a:solidFill>
                <a:latin typeface="Arial" charset="0"/>
              </a:rPr>
              <a:t>ntegral </a:t>
            </a:r>
            <a:r>
              <a:rPr lang="en-US" sz="1800" u="sng" dirty="0">
                <a:solidFill>
                  <a:srgbClr val="FFFFFF"/>
                </a:solidFill>
                <a:latin typeface="Arial" charset="0"/>
              </a:rPr>
              <a:t>D</a:t>
            </a:r>
            <a:r>
              <a:rPr lang="en-US" sz="1800" dirty="0">
                <a:solidFill>
                  <a:srgbClr val="FFFFFF"/>
                </a:solidFill>
                <a:latin typeface="Arial" charset="0"/>
              </a:rPr>
              <a:t>erivative)</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smtClean="0">
                <a:solidFill>
                  <a:srgbClr val="FFFFFF"/>
                </a:solidFill>
                <a:latin typeface="Arial" charset="0"/>
              </a:rPr>
              <a:t>Momentum </a:t>
            </a:r>
            <a:r>
              <a:rPr lang="en-US" sz="1800" dirty="0">
                <a:solidFill>
                  <a:srgbClr val="FFFFFF"/>
                </a:solidFill>
                <a:latin typeface="Arial" charset="0"/>
              </a:rPr>
              <a:t>Equation</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smtClean="0">
                <a:solidFill>
                  <a:srgbClr val="FFFFFF"/>
                </a:solidFill>
                <a:latin typeface="Arial" charset="0"/>
              </a:rPr>
              <a:t>Iterative Solution</a:t>
            </a:r>
          </a:p>
          <a:p>
            <a:pPr>
              <a:buFontTx/>
              <a:buChar char="•"/>
            </a:pPr>
            <a:endParaRPr lang="en-US" sz="1800" dirty="0">
              <a:solidFill>
                <a:srgbClr val="FFFFFF"/>
              </a:solidFill>
              <a:latin typeface="Arial" charset="0"/>
            </a:endParaRPr>
          </a:p>
          <a:p>
            <a:endParaRPr lang="en-US" sz="1800" dirty="0">
              <a:solidFill>
                <a:srgbClr val="FFFFFF"/>
              </a:solidFill>
              <a:latin typeface="Arial" charset="0"/>
            </a:endParaRPr>
          </a:p>
        </p:txBody>
      </p:sp>
      <p:sp>
        <p:nvSpPr>
          <p:cNvPr id="5" name="Text Box 5"/>
          <p:cNvSpPr txBox="1">
            <a:spLocks noChangeArrowheads="1"/>
          </p:cNvSpPr>
          <p:nvPr/>
        </p:nvSpPr>
        <p:spPr bwMode="auto">
          <a:xfrm>
            <a:off x="7379072" y="3272557"/>
            <a:ext cx="1325563"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Water Level</a:t>
            </a:r>
            <a:endParaRPr lang="en-GB" sz="1600" b="1" u="sng">
              <a:solidFill>
                <a:srgbClr val="FFFFFF"/>
              </a:solidFill>
              <a:latin typeface="Arial"/>
            </a:endParaRPr>
          </a:p>
        </p:txBody>
      </p:sp>
      <p:sp>
        <p:nvSpPr>
          <p:cNvPr id="6" name="Text Box 6"/>
          <p:cNvSpPr txBox="1">
            <a:spLocks noChangeArrowheads="1"/>
          </p:cNvSpPr>
          <p:nvPr/>
        </p:nvSpPr>
        <p:spPr bwMode="auto">
          <a:xfrm>
            <a:off x="7480672" y="5507757"/>
            <a:ext cx="1212850"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Gate Level</a:t>
            </a:r>
            <a:endParaRPr lang="en-GB" sz="1600" b="1" u="sng">
              <a:solidFill>
                <a:srgbClr val="FFFFFF"/>
              </a:solidFill>
              <a:latin typeface="Arial"/>
            </a:endParaRPr>
          </a:p>
        </p:txBody>
      </p:sp>
      <p:grpSp>
        <p:nvGrpSpPr>
          <p:cNvPr id="7" name="Group 7"/>
          <p:cNvGrpSpPr>
            <a:grpSpLocks/>
          </p:cNvGrpSpPr>
          <p:nvPr/>
        </p:nvGrpSpPr>
        <p:grpSpPr bwMode="auto">
          <a:xfrm>
            <a:off x="4635872" y="1916832"/>
            <a:ext cx="4038600" cy="3489325"/>
            <a:chOff x="904" y="1458"/>
            <a:chExt cx="3560" cy="2214"/>
          </a:xfrm>
        </p:grpSpPr>
        <p:sp>
          <p:nvSpPr>
            <p:cNvPr id="8" name="Line 8"/>
            <p:cNvSpPr>
              <a:spLocks noChangeShapeType="1"/>
            </p:cNvSpPr>
            <p:nvPr/>
          </p:nvSpPr>
          <p:spPr bwMode="auto">
            <a:xfrm>
              <a:off x="904" y="1464"/>
              <a:ext cx="0" cy="2208"/>
            </a:xfrm>
            <a:prstGeom prst="line">
              <a:avLst/>
            </a:prstGeom>
            <a:noFill/>
            <a:ln w="12700">
              <a:solidFill>
                <a:schemeClr val="tx1"/>
              </a:solidFill>
              <a:round/>
              <a:headEnd type="stealth" w="lg" len="lg"/>
              <a:tailEnd type="none" w="lg" len="lg"/>
            </a:ln>
            <a:effectLst/>
          </p:spPr>
          <p:txBody>
            <a:bodyPr wrap="none" anchor="ctr"/>
            <a:lstStyle/>
            <a:p>
              <a:endParaRPr lang="da-DK"/>
            </a:p>
          </p:txBody>
        </p:sp>
        <p:sp>
          <p:nvSpPr>
            <p:cNvPr id="9" name="Line 9"/>
            <p:cNvSpPr>
              <a:spLocks noChangeShapeType="1"/>
            </p:cNvSpPr>
            <p:nvPr/>
          </p:nvSpPr>
          <p:spPr bwMode="auto">
            <a:xfrm>
              <a:off x="912" y="2581"/>
              <a:ext cx="3552" cy="0"/>
            </a:xfrm>
            <a:prstGeom prst="line">
              <a:avLst/>
            </a:prstGeom>
            <a:noFill/>
            <a:ln w="12700">
              <a:solidFill>
                <a:schemeClr val="accent2"/>
              </a:solidFill>
              <a:round/>
              <a:headEnd type="none" w="sm" len="sm"/>
              <a:tailEnd type="stealth" w="lg" len="lg"/>
            </a:ln>
            <a:effectLst/>
          </p:spPr>
          <p:txBody>
            <a:bodyPr wrap="none" anchor="ctr"/>
            <a:lstStyle/>
            <a:p>
              <a:endParaRPr lang="da-DK"/>
            </a:p>
          </p:txBody>
        </p:sp>
        <p:sp>
          <p:nvSpPr>
            <p:cNvPr id="10" name="Freeform 10"/>
            <p:cNvSpPr>
              <a:spLocks/>
            </p:cNvSpPr>
            <p:nvPr/>
          </p:nvSpPr>
          <p:spPr bwMode="auto">
            <a:xfrm>
              <a:off x="912" y="1458"/>
              <a:ext cx="2977" cy="1123"/>
            </a:xfrm>
            <a:custGeom>
              <a:avLst/>
              <a:gdLst/>
              <a:ahLst/>
              <a:cxnLst>
                <a:cxn ang="0">
                  <a:pos x="0" y="952"/>
                </a:cxn>
                <a:cxn ang="0">
                  <a:pos x="384" y="184"/>
                </a:cxn>
                <a:cxn ang="0">
                  <a:pos x="576" y="88"/>
                </a:cxn>
                <a:cxn ang="0">
                  <a:pos x="672" y="328"/>
                </a:cxn>
                <a:cxn ang="0">
                  <a:pos x="816" y="280"/>
                </a:cxn>
                <a:cxn ang="0">
                  <a:pos x="912" y="88"/>
                </a:cxn>
                <a:cxn ang="0">
                  <a:pos x="1008" y="88"/>
                </a:cxn>
                <a:cxn ang="0">
                  <a:pos x="1104" y="280"/>
                </a:cxn>
                <a:cxn ang="0">
                  <a:pos x="1200" y="280"/>
                </a:cxn>
                <a:cxn ang="0">
                  <a:pos x="1296" y="136"/>
                </a:cxn>
                <a:cxn ang="0">
                  <a:pos x="1392" y="40"/>
                </a:cxn>
                <a:cxn ang="0">
                  <a:pos x="1488" y="88"/>
                </a:cxn>
                <a:cxn ang="0">
                  <a:pos x="1584" y="280"/>
                </a:cxn>
                <a:cxn ang="0">
                  <a:pos x="1680" y="280"/>
                </a:cxn>
                <a:cxn ang="0">
                  <a:pos x="1776" y="136"/>
                </a:cxn>
                <a:cxn ang="0">
                  <a:pos x="1824" y="88"/>
                </a:cxn>
                <a:cxn ang="0">
                  <a:pos x="1920" y="40"/>
                </a:cxn>
                <a:cxn ang="0">
                  <a:pos x="2016" y="184"/>
                </a:cxn>
                <a:cxn ang="0">
                  <a:pos x="2112" y="280"/>
                </a:cxn>
                <a:cxn ang="0">
                  <a:pos x="2256" y="184"/>
                </a:cxn>
                <a:cxn ang="0">
                  <a:pos x="2352" y="40"/>
                </a:cxn>
                <a:cxn ang="0">
                  <a:pos x="2448" y="40"/>
                </a:cxn>
                <a:cxn ang="0">
                  <a:pos x="2592" y="280"/>
                </a:cxn>
                <a:cxn ang="0">
                  <a:pos x="2736" y="232"/>
                </a:cxn>
              </a:cxnLst>
              <a:rect l="0" t="0" r="r" b="b"/>
              <a:pathLst>
                <a:path w="2736" h="952">
                  <a:moveTo>
                    <a:pt x="0" y="952"/>
                  </a:moveTo>
                  <a:cubicBezTo>
                    <a:pt x="144" y="640"/>
                    <a:pt x="288" y="328"/>
                    <a:pt x="384" y="184"/>
                  </a:cubicBezTo>
                  <a:cubicBezTo>
                    <a:pt x="480" y="40"/>
                    <a:pt x="528" y="64"/>
                    <a:pt x="576" y="88"/>
                  </a:cubicBezTo>
                  <a:cubicBezTo>
                    <a:pt x="624" y="112"/>
                    <a:pt x="632" y="296"/>
                    <a:pt x="672" y="328"/>
                  </a:cubicBezTo>
                  <a:cubicBezTo>
                    <a:pt x="712" y="360"/>
                    <a:pt x="776" y="320"/>
                    <a:pt x="816" y="280"/>
                  </a:cubicBezTo>
                  <a:cubicBezTo>
                    <a:pt x="856" y="240"/>
                    <a:pt x="880" y="120"/>
                    <a:pt x="912" y="88"/>
                  </a:cubicBezTo>
                  <a:cubicBezTo>
                    <a:pt x="944" y="56"/>
                    <a:pt x="976" y="56"/>
                    <a:pt x="1008" y="88"/>
                  </a:cubicBezTo>
                  <a:cubicBezTo>
                    <a:pt x="1040" y="120"/>
                    <a:pt x="1072" y="248"/>
                    <a:pt x="1104" y="280"/>
                  </a:cubicBezTo>
                  <a:cubicBezTo>
                    <a:pt x="1136" y="312"/>
                    <a:pt x="1168" y="304"/>
                    <a:pt x="1200" y="280"/>
                  </a:cubicBezTo>
                  <a:cubicBezTo>
                    <a:pt x="1232" y="256"/>
                    <a:pt x="1264" y="176"/>
                    <a:pt x="1296" y="136"/>
                  </a:cubicBezTo>
                  <a:cubicBezTo>
                    <a:pt x="1328" y="96"/>
                    <a:pt x="1360" y="48"/>
                    <a:pt x="1392" y="40"/>
                  </a:cubicBezTo>
                  <a:cubicBezTo>
                    <a:pt x="1424" y="32"/>
                    <a:pt x="1456" y="48"/>
                    <a:pt x="1488" y="88"/>
                  </a:cubicBezTo>
                  <a:cubicBezTo>
                    <a:pt x="1520" y="128"/>
                    <a:pt x="1552" y="248"/>
                    <a:pt x="1584" y="280"/>
                  </a:cubicBezTo>
                  <a:cubicBezTo>
                    <a:pt x="1616" y="312"/>
                    <a:pt x="1648" y="304"/>
                    <a:pt x="1680" y="280"/>
                  </a:cubicBezTo>
                  <a:cubicBezTo>
                    <a:pt x="1712" y="256"/>
                    <a:pt x="1752" y="168"/>
                    <a:pt x="1776" y="136"/>
                  </a:cubicBezTo>
                  <a:cubicBezTo>
                    <a:pt x="1800" y="104"/>
                    <a:pt x="1800" y="104"/>
                    <a:pt x="1824" y="88"/>
                  </a:cubicBezTo>
                  <a:cubicBezTo>
                    <a:pt x="1848" y="72"/>
                    <a:pt x="1888" y="24"/>
                    <a:pt x="1920" y="40"/>
                  </a:cubicBezTo>
                  <a:cubicBezTo>
                    <a:pt x="1952" y="56"/>
                    <a:pt x="1984" y="144"/>
                    <a:pt x="2016" y="184"/>
                  </a:cubicBezTo>
                  <a:cubicBezTo>
                    <a:pt x="2048" y="224"/>
                    <a:pt x="2072" y="280"/>
                    <a:pt x="2112" y="280"/>
                  </a:cubicBezTo>
                  <a:cubicBezTo>
                    <a:pt x="2152" y="280"/>
                    <a:pt x="2216" y="224"/>
                    <a:pt x="2256" y="184"/>
                  </a:cubicBezTo>
                  <a:cubicBezTo>
                    <a:pt x="2296" y="144"/>
                    <a:pt x="2320" y="64"/>
                    <a:pt x="2352" y="40"/>
                  </a:cubicBezTo>
                  <a:cubicBezTo>
                    <a:pt x="2384" y="16"/>
                    <a:pt x="2408" y="0"/>
                    <a:pt x="2448" y="40"/>
                  </a:cubicBezTo>
                  <a:cubicBezTo>
                    <a:pt x="2488" y="80"/>
                    <a:pt x="2544" y="248"/>
                    <a:pt x="2592" y="280"/>
                  </a:cubicBezTo>
                  <a:cubicBezTo>
                    <a:pt x="2640" y="312"/>
                    <a:pt x="2688" y="272"/>
                    <a:pt x="2736" y="232"/>
                  </a:cubicBezTo>
                </a:path>
              </a:pathLst>
            </a:custGeom>
            <a:noFill/>
            <a:ln w="38100" cap="flat" cmpd="sng">
              <a:solidFill>
                <a:schemeClr val="tx2"/>
              </a:solidFill>
              <a:prstDash val="solid"/>
              <a:round/>
              <a:headEnd type="none" w="sm" len="sm"/>
              <a:tailEnd type="none" w="sm" len="sm"/>
            </a:ln>
            <a:effectLst/>
          </p:spPr>
          <p:txBody>
            <a:bodyPr wrap="none" anchor="ctr"/>
            <a:lstStyle/>
            <a:p>
              <a:endParaRPr lang="da-DK"/>
            </a:p>
          </p:txBody>
        </p:sp>
        <p:sp>
          <p:nvSpPr>
            <p:cNvPr id="11" name="Line 11"/>
            <p:cNvSpPr>
              <a:spLocks noChangeShapeType="1"/>
            </p:cNvSpPr>
            <p:nvPr/>
          </p:nvSpPr>
          <p:spPr bwMode="auto">
            <a:xfrm>
              <a:off x="904" y="3672"/>
              <a:ext cx="3552" cy="0"/>
            </a:xfrm>
            <a:prstGeom prst="line">
              <a:avLst/>
            </a:prstGeom>
            <a:noFill/>
            <a:ln w="12700">
              <a:solidFill>
                <a:schemeClr val="accent2"/>
              </a:solidFill>
              <a:round/>
              <a:headEnd type="none" w="sm" len="sm"/>
              <a:tailEnd type="stealth" w="lg" len="lg"/>
            </a:ln>
            <a:effectLst/>
          </p:spPr>
          <p:txBody>
            <a:bodyPr wrap="none" anchor="ctr"/>
            <a:lstStyle/>
            <a:p>
              <a:endParaRPr lang="da-DK"/>
            </a:p>
          </p:txBody>
        </p:sp>
        <p:sp>
          <p:nvSpPr>
            <p:cNvPr id="12" name="Line 12"/>
            <p:cNvSpPr>
              <a:spLocks noChangeShapeType="1"/>
            </p:cNvSpPr>
            <p:nvPr/>
          </p:nvSpPr>
          <p:spPr bwMode="auto">
            <a:xfrm>
              <a:off x="912" y="3519"/>
              <a:ext cx="575"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13" name="Line 13"/>
            <p:cNvSpPr>
              <a:spLocks noChangeShapeType="1"/>
            </p:cNvSpPr>
            <p:nvPr/>
          </p:nvSpPr>
          <p:spPr bwMode="auto">
            <a:xfrm flipV="1">
              <a:off x="1487"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14" name="Line 14"/>
            <p:cNvSpPr>
              <a:spLocks noChangeShapeType="1"/>
            </p:cNvSpPr>
            <p:nvPr/>
          </p:nvSpPr>
          <p:spPr bwMode="auto">
            <a:xfrm>
              <a:off x="1487" y="2840"/>
              <a:ext cx="209"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15" name="Line 15"/>
            <p:cNvSpPr>
              <a:spLocks noChangeShapeType="1"/>
            </p:cNvSpPr>
            <p:nvPr/>
          </p:nvSpPr>
          <p:spPr bwMode="auto">
            <a:xfrm>
              <a:off x="1696"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16" name="Line 16"/>
            <p:cNvSpPr>
              <a:spLocks noChangeShapeType="1"/>
            </p:cNvSpPr>
            <p:nvPr/>
          </p:nvSpPr>
          <p:spPr bwMode="auto">
            <a:xfrm>
              <a:off x="1696" y="3519"/>
              <a:ext cx="261"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17" name="Line 17"/>
            <p:cNvSpPr>
              <a:spLocks noChangeShapeType="1"/>
            </p:cNvSpPr>
            <p:nvPr/>
          </p:nvSpPr>
          <p:spPr bwMode="auto">
            <a:xfrm flipV="1">
              <a:off x="1957"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18" name="Line 18"/>
            <p:cNvSpPr>
              <a:spLocks noChangeShapeType="1"/>
            </p:cNvSpPr>
            <p:nvPr/>
          </p:nvSpPr>
          <p:spPr bwMode="auto">
            <a:xfrm>
              <a:off x="1957" y="2840"/>
              <a:ext cx="209"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19" name="Line 19"/>
            <p:cNvSpPr>
              <a:spLocks noChangeShapeType="1"/>
            </p:cNvSpPr>
            <p:nvPr/>
          </p:nvSpPr>
          <p:spPr bwMode="auto">
            <a:xfrm>
              <a:off x="2166"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0" name="Line 20"/>
            <p:cNvSpPr>
              <a:spLocks noChangeShapeType="1"/>
            </p:cNvSpPr>
            <p:nvPr/>
          </p:nvSpPr>
          <p:spPr bwMode="auto">
            <a:xfrm>
              <a:off x="2166" y="3519"/>
              <a:ext cx="313"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1" name="Line 21"/>
            <p:cNvSpPr>
              <a:spLocks noChangeShapeType="1"/>
            </p:cNvSpPr>
            <p:nvPr/>
          </p:nvSpPr>
          <p:spPr bwMode="auto">
            <a:xfrm flipV="1">
              <a:off x="2479"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2" name="Line 22"/>
            <p:cNvSpPr>
              <a:spLocks noChangeShapeType="1"/>
            </p:cNvSpPr>
            <p:nvPr/>
          </p:nvSpPr>
          <p:spPr bwMode="auto">
            <a:xfrm>
              <a:off x="2479" y="2840"/>
              <a:ext cx="261"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3" name="Line 23"/>
            <p:cNvSpPr>
              <a:spLocks noChangeShapeType="1"/>
            </p:cNvSpPr>
            <p:nvPr/>
          </p:nvSpPr>
          <p:spPr bwMode="auto">
            <a:xfrm>
              <a:off x="2740"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4" name="Line 24"/>
            <p:cNvSpPr>
              <a:spLocks noChangeShapeType="1"/>
            </p:cNvSpPr>
            <p:nvPr/>
          </p:nvSpPr>
          <p:spPr bwMode="auto">
            <a:xfrm>
              <a:off x="2740" y="3519"/>
              <a:ext cx="261"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5" name="Line 25"/>
            <p:cNvSpPr>
              <a:spLocks noChangeShapeType="1"/>
            </p:cNvSpPr>
            <p:nvPr/>
          </p:nvSpPr>
          <p:spPr bwMode="auto">
            <a:xfrm flipV="1">
              <a:off x="3001"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6" name="Line 26"/>
            <p:cNvSpPr>
              <a:spLocks noChangeShapeType="1"/>
            </p:cNvSpPr>
            <p:nvPr/>
          </p:nvSpPr>
          <p:spPr bwMode="auto">
            <a:xfrm>
              <a:off x="3001" y="2840"/>
              <a:ext cx="262"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7" name="Line 27"/>
            <p:cNvSpPr>
              <a:spLocks noChangeShapeType="1"/>
            </p:cNvSpPr>
            <p:nvPr/>
          </p:nvSpPr>
          <p:spPr bwMode="auto">
            <a:xfrm>
              <a:off x="3263"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8" name="Line 28"/>
            <p:cNvSpPr>
              <a:spLocks noChangeShapeType="1"/>
            </p:cNvSpPr>
            <p:nvPr/>
          </p:nvSpPr>
          <p:spPr bwMode="auto">
            <a:xfrm>
              <a:off x="3263" y="3519"/>
              <a:ext cx="261"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29" name="Line 29"/>
            <p:cNvSpPr>
              <a:spLocks noChangeShapeType="1"/>
            </p:cNvSpPr>
            <p:nvPr/>
          </p:nvSpPr>
          <p:spPr bwMode="auto">
            <a:xfrm flipV="1">
              <a:off x="3524"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30" name="Line 30"/>
            <p:cNvSpPr>
              <a:spLocks noChangeShapeType="1"/>
            </p:cNvSpPr>
            <p:nvPr/>
          </p:nvSpPr>
          <p:spPr bwMode="auto">
            <a:xfrm>
              <a:off x="3524" y="2840"/>
              <a:ext cx="261" cy="0"/>
            </a:xfrm>
            <a:prstGeom prst="line">
              <a:avLst/>
            </a:prstGeom>
            <a:noFill/>
            <a:ln w="38100">
              <a:solidFill>
                <a:schemeClr val="accent1"/>
              </a:solidFill>
              <a:round/>
              <a:headEnd type="none" w="sm" len="sm"/>
              <a:tailEnd type="none" w="sm" len="sm"/>
            </a:ln>
            <a:effectLst/>
          </p:spPr>
          <p:txBody>
            <a:bodyPr wrap="none" anchor="ctr"/>
            <a:lstStyle/>
            <a:p>
              <a:endParaRPr lang="da-DK"/>
            </a:p>
          </p:txBody>
        </p:sp>
        <p:sp>
          <p:nvSpPr>
            <p:cNvPr id="31" name="Line 31"/>
            <p:cNvSpPr>
              <a:spLocks noChangeShapeType="1"/>
            </p:cNvSpPr>
            <p:nvPr/>
          </p:nvSpPr>
          <p:spPr bwMode="auto">
            <a:xfrm>
              <a:off x="3785" y="2840"/>
              <a:ext cx="0" cy="679"/>
            </a:xfrm>
            <a:prstGeom prst="line">
              <a:avLst/>
            </a:prstGeom>
            <a:noFill/>
            <a:ln w="38100">
              <a:solidFill>
                <a:schemeClr val="accent1"/>
              </a:solidFill>
              <a:round/>
              <a:headEnd type="none" w="sm" len="sm"/>
              <a:tailEnd type="none" w="sm" len="sm"/>
            </a:ln>
            <a:effectLst/>
          </p:spPr>
          <p:txBody>
            <a:bodyPr wrap="none" anchor="ctr"/>
            <a:lstStyle/>
            <a:p>
              <a:endParaRPr lang="da-DK"/>
            </a:p>
          </p:txBody>
        </p:sp>
      </p:grpSp>
      <p:sp>
        <p:nvSpPr>
          <p:cNvPr id="39" name="Footer Placeholder 3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Control Structure Page in Network File</a:t>
            </a:r>
          </a:p>
          <a:p>
            <a:pPr marL="0" indent="0">
              <a:buNone/>
            </a:pPr>
            <a:endParaRPr lang="en-GB" dirty="0"/>
          </a:p>
        </p:txBody>
      </p:sp>
      <p:pic>
        <p:nvPicPr>
          <p:cNvPr id="4" name="Picture 4"/>
          <p:cNvPicPr>
            <a:picLocks noChangeAspect="1" noChangeArrowheads="1"/>
          </p:cNvPicPr>
          <p:nvPr/>
        </p:nvPicPr>
        <p:blipFill>
          <a:blip r:embed="rId2"/>
          <a:srcRect l="23256" t="11086" r="14027" b="34489"/>
          <a:stretch>
            <a:fillRect/>
          </a:stretch>
        </p:blipFill>
        <p:spPr bwMode="auto">
          <a:xfrm>
            <a:off x="2049338" y="2132856"/>
            <a:ext cx="5194300" cy="3376613"/>
          </a:xfrm>
          <a:prstGeom prst="rect">
            <a:avLst/>
          </a:prstGeom>
          <a:noFill/>
          <a:ln w="9525">
            <a:noFill/>
            <a:miter lim="800000"/>
            <a:headEnd/>
            <a:tailEnd/>
          </a:ln>
          <a:effectLst/>
        </p:spPr>
      </p:pic>
      <p:sp>
        <p:nvSpPr>
          <p:cNvPr id="5" name="Rectangle 5"/>
          <p:cNvSpPr>
            <a:spLocks noChangeArrowheads="1"/>
          </p:cNvSpPr>
          <p:nvPr/>
        </p:nvSpPr>
        <p:spPr bwMode="auto">
          <a:xfrm flipV="1">
            <a:off x="2068388" y="4818906"/>
            <a:ext cx="5168900" cy="609600"/>
          </a:xfrm>
          <a:prstGeom prst="rect">
            <a:avLst/>
          </a:prstGeom>
          <a:noFill/>
          <a:ln w="28575">
            <a:solidFill>
              <a:schemeClr val="accent2"/>
            </a:solidFill>
            <a:miter lim="800000"/>
            <a:headEnd/>
            <a:tailEnd/>
          </a:ln>
          <a:effectLst/>
        </p:spPr>
        <p:txBody>
          <a:bodyPr wrap="none" anchor="ctr"/>
          <a:lstStyle/>
          <a:p>
            <a:endParaRPr lang="da-DK">
              <a:solidFill>
                <a:schemeClr val="tx1"/>
              </a:solidFill>
            </a:endParaRPr>
          </a:p>
        </p:txBody>
      </p:sp>
      <p:sp>
        <p:nvSpPr>
          <p:cNvPr id="6" name="Rectangle 6"/>
          <p:cNvSpPr>
            <a:spLocks noChangeArrowheads="1"/>
          </p:cNvSpPr>
          <p:nvPr/>
        </p:nvSpPr>
        <p:spPr bwMode="auto">
          <a:xfrm flipV="1">
            <a:off x="2068388" y="3015506"/>
            <a:ext cx="1295400" cy="1739900"/>
          </a:xfrm>
          <a:prstGeom prst="rect">
            <a:avLst/>
          </a:prstGeom>
          <a:noFill/>
          <a:ln w="28575">
            <a:solidFill>
              <a:schemeClr val="accent2"/>
            </a:solidFill>
            <a:miter lim="800000"/>
            <a:headEnd/>
            <a:tailEnd/>
          </a:ln>
          <a:effectLst/>
        </p:spPr>
        <p:txBody>
          <a:bodyPr wrap="none" anchor="ctr"/>
          <a:lstStyle/>
          <a:p>
            <a:endParaRPr lang="da-DK"/>
          </a:p>
        </p:txBody>
      </p:sp>
      <p:sp>
        <p:nvSpPr>
          <p:cNvPr id="7" name="Rectangle 7"/>
          <p:cNvSpPr>
            <a:spLocks noChangeArrowheads="1"/>
          </p:cNvSpPr>
          <p:nvPr/>
        </p:nvSpPr>
        <p:spPr bwMode="auto">
          <a:xfrm flipV="1">
            <a:off x="3414588" y="3015506"/>
            <a:ext cx="3822700" cy="1739900"/>
          </a:xfrm>
          <a:prstGeom prst="rect">
            <a:avLst/>
          </a:prstGeom>
          <a:noFill/>
          <a:ln w="28575">
            <a:solidFill>
              <a:schemeClr val="accent2"/>
            </a:solidFill>
            <a:miter lim="800000"/>
            <a:headEnd/>
            <a:tailEnd/>
          </a:ln>
          <a:effectLst/>
        </p:spPr>
        <p:txBody>
          <a:bodyPr wrap="none" anchor="ctr"/>
          <a:lstStyle/>
          <a:p>
            <a:endParaRPr lang="da-DK"/>
          </a:p>
        </p:txBody>
      </p:sp>
      <p:sp>
        <p:nvSpPr>
          <p:cNvPr id="8" name="Rectangle 8"/>
          <p:cNvSpPr>
            <a:spLocks noChangeArrowheads="1"/>
          </p:cNvSpPr>
          <p:nvPr/>
        </p:nvSpPr>
        <p:spPr bwMode="auto">
          <a:xfrm>
            <a:off x="315788" y="3866406"/>
            <a:ext cx="1422400" cy="30480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Attributes Tab</a:t>
            </a:r>
            <a:endParaRPr lang="en-US" sz="1400" dirty="0">
              <a:solidFill>
                <a:schemeClr val="tx1"/>
              </a:solidFill>
              <a:latin typeface="Arial" charset="0"/>
            </a:endParaRPr>
          </a:p>
        </p:txBody>
      </p:sp>
      <p:sp>
        <p:nvSpPr>
          <p:cNvPr id="9" name="Rectangle 9"/>
          <p:cNvSpPr>
            <a:spLocks noChangeArrowheads="1"/>
          </p:cNvSpPr>
          <p:nvPr/>
        </p:nvSpPr>
        <p:spPr bwMode="auto">
          <a:xfrm>
            <a:off x="2804988" y="5936506"/>
            <a:ext cx="2247900" cy="52322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Overview of all Control Structures in the Model</a:t>
            </a:r>
          </a:p>
        </p:txBody>
      </p:sp>
      <p:sp>
        <p:nvSpPr>
          <p:cNvPr id="10" name="Rectangle 10"/>
          <p:cNvSpPr>
            <a:spLocks noChangeArrowheads="1"/>
          </p:cNvSpPr>
          <p:nvPr/>
        </p:nvSpPr>
        <p:spPr bwMode="auto">
          <a:xfrm>
            <a:off x="7427788" y="3637806"/>
            <a:ext cx="1536700" cy="52322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Control Definitions Tab</a:t>
            </a:r>
          </a:p>
        </p:txBody>
      </p:sp>
      <p:sp>
        <p:nvSpPr>
          <p:cNvPr id="11" name="Freeform 11"/>
          <p:cNvSpPr>
            <a:spLocks/>
          </p:cNvSpPr>
          <p:nvPr/>
        </p:nvSpPr>
        <p:spPr bwMode="auto">
          <a:xfrm>
            <a:off x="7237288" y="3307606"/>
            <a:ext cx="965200" cy="304800"/>
          </a:xfrm>
          <a:custGeom>
            <a:avLst/>
            <a:gdLst/>
            <a:ahLst/>
            <a:cxnLst>
              <a:cxn ang="0">
                <a:pos x="0" y="0"/>
              </a:cxn>
              <a:cxn ang="0">
                <a:pos x="608" y="0"/>
              </a:cxn>
              <a:cxn ang="0">
                <a:pos x="608" y="88"/>
              </a:cxn>
            </a:cxnLst>
            <a:rect l="0" t="0" r="r" b="b"/>
            <a:pathLst>
              <a:path w="608" h="88">
                <a:moveTo>
                  <a:pt x="0" y="0"/>
                </a:moveTo>
                <a:lnTo>
                  <a:pt x="608" y="0"/>
                </a:lnTo>
                <a:lnTo>
                  <a:pt x="608" y="88"/>
                </a:lnTo>
              </a:path>
            </a:pathLst>
          </a:custGeom>
          <a:noFill/>
          <a:ln w="28575">
            <a:solidFill>
              <a:schemeClr val="accent2"/>
            </a:solidFill>
            <a:round/>
            <a:headEnd type="none" w="med" len="med"/>
            <a:tailEnd type="triangle" w="med" len="med"/>
          </a:ln>
          <a:effectLst/>
        </p:spPr>
        <p:txBody>
          <a:bodyPr/>
          <a:lstStyle/>
          <a:p>
            <a:endParaRPr lang="da-DK"/>
          </a:p>
        </p:txBody>
      </p:sp>
      <p:sp>
        <p:nvSpPr>
          <p:cNvPr id="12" name="Freeform 12"/>
          <p:cNvSpPr>
            <a:spLocks/>
          </p:cNvSpPr>
          <p:nvPr/>
        </p:nvSpPr>
        <p:spPr bwMode="auto">
          <a:xfrm rot="5400000">
            <a:off x="4951288" y="5517406"/>
            <a:ext cx="749300" cy="571500"/>
          </a:xfrm>
          <a:custGeom>
            <a:avLst/>
            <a:gdLst/>
            <a:ahLst/>
            <a:cxnLst>
              <a:cxn ang="0">
                <a:pos x="0" y="0"/>
              </a:cxn>
              <a:cxn ang="0">
                <a:pos x="608" y="0"/>
              </a:cxn>
              <a:cxn ang="0">
                <a:pos x="608" y="88"/>
              </a:cxn>
            </a:cxnLst>
            <a:rect l="0" t="0" r="r" b="b"/>
            <a:pathLst>
              <a:path w="608" h="88">
                <a:moveTo>
                  <a:pt x="0" y="0"/>
                </a:moveTo>
                <a:lnTo>
                  <a:pt x="608" y="0"/>
                </a:lnTo>
                <a:lnTo>
                  <a:pt x="608" y="88"/>
                </a:lnTo>
              </a:path>
            </a:pathLst>
          </a:custGeom>
          <a:noFill/>
          <a:ln w="28575">
            <a:solidFill>
              <a:schemeClr val="accent2"/>
            </a:solidFill>
            <a:round/>
            <a:headEnd type="none" w="med" len="med"/>
            <a:tailEnd type="triangle" w="med" len="med"/>
          </a:ln>
          <a:effectLst/>
        </p:spPr>
        <p:txBody>
          <a:bodyPr/>
          <a:lstStyle/>
          <a:p>
            <a:endParaRPr lang="da-DK">
              <a:solidFill>
                <a:schemeClr val="tx1"/>
              </a:solidFill>
            </a:endParaRPr>
          </a:p>
        </p:txBody>
      </p:sp>
      <p:sp>
        <p:nvSpPr>
          <p:cNvPr id="13" name="Freeform 13"/>
          <p:cNvSpPr>
            <a:spLocks/>
          </p:cNvSpPr>
          <p:nvPr/>
        </p:nvSpPr>
        <p:spPr bwMode="auto">
          <a:xfrm flipH="1">
            <a:off x="1026988" y="3167906"/>
            <a:ext cx="1016000" cy="673100"/>
          </a:xfrm>
          <a:custGeom>
            <a:avLst/>
            <a:gdLst/>
            <a:ahLst/>
            <a:cxnLst>
              <a:cxn ang="0">
                <a:pos x="0" y="0"/>
              </a:cxn>
              <a:cxn ang="0">
                <a:pos x="608" y="0"/>
              </a:cxn>
              <a:cxn ang="0">
                <a:pos x="608" y="88"/>
              </a:cxn>
            </a:cxnLst>
            <a:rect l="0" t="0" r="r" b="b"/>
            <a:pathLst>
              <a:path w="608" h="88">
                <a:moveTo>
                  <a:pt x="0" y="0"/>
                </a:moveTo>
                <a:lnTo>
                  <a:pt x="608" y="0"/>
                </a:lnTo>
                <a:lnTo>
                  <a:pt x="608" y="88"/>
                </a:lnTo>
              </a:path>
            </a:pathLst>
          </a:custGeom>
          <a:noFill/>
          <a:ln w="28575">
            <a:solidFill>
              <a:schemeClr val="accent2"/>
            </a:solidFill>
            <a:round/>
            <a:headEnd type="none" w="med" len="med"/>
            <a:tailEnd type="triangle" w="med" len="med"/>
          </a:ln>
          <a:effectLst/>
        </p:spPr>
        <p:txBody>
          <a:bodyPr/>
          <a:lstStyle/>
          <a:p>
            <a:endParaRPr lang="da-DK"/>
          </a:p>
        </p:txBody>
      </p:sp>
      <p:sp>
        <p:nvSpPr>
          <p:cNvPr id="14" name="Footer Placeholder 1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Attributes Tab (Overflow, Underflow and Discharge)</a:t>
            </a:r>
          </a:p>
          <a:p>
            <a:pPr marL="0" indent="0">
              <a:buNone/>
            </a:pPr>
            <a:endParaRPr lang="en-GB" dirty="0"/>
          </a:p>
        </p:txBody>
      </p:sp>
      <p:pic>
        <p:nvPicPr>
          <p:cNvPr id="4" name="Picture 4"/>
          <p:cNvPicPr>
            <a:picLocks noChangeAspect="1" noChangeArrowheads="1"/>
          </p:cNvPicPr>
          <p:nvPr/>
        </p:nvPicPr>
        <p:blipFill>
          <a:blip r:embed="rId2"/>
          <a:srcRect l="23256" t="26112" r="60539" b="45328"/>
          <a:stretch>
            <a:fillRect/>
          </a:stretch>
        </p:blipFill>
        <p:spPr bwMode="auto">
          <a:xfrm>
            <a:off x="1126729" y="2132856"/>
            <a:ext cx="1581150" cy="2085975"/>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l="23256" t="26112" r="60539" b="45328"/>
          <a:stretch>
            <a:fillRect/>
          </a:stretch>
        </p:blipFill>
        <p:spPr bwMode="auto">
          <a:xfrm>
            <a:off x="3234929" y="2132856"/>
            <a:ext cx="1581150" cy="2085975"/>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l="23256" t="26112" r="60539" b="45328"/>
          <a:stretch>
            <a:fillRect/>
          </a:stretch>
        </p:blipFill>
        <p:spPr bwMode="auto">
          <a:xfrm>
            <a:off x="5393929" y="2132856"/>
            <a:ext cx="1581150" cy="2085975"/>
          </a:xfrm>
          <a:prstGeom prst="rect">
            <a:avLst/>
          </a:prstGeom>
          <a:noFill/>
          <a:ln w="9525">
            <a:noFill/>
            <a:miter lim="800000"/>
            <a:headEnd/>
            <a:tailEnd/>
          </a:ln>
          <a:effectLst/>
        </p:spPr>
      </p:pic>
      <p:pic>
        <p:nvPicPr>
          <p:cNvPr id="7" name="Picture 7"/>
          <p:cNvPicPr>
            <a:picLocks noChangeAspect="1" noChangeArrowheads="1"/>
          </p:cNvPicPr>
          <p:nvPr/>
        </p:nvPicPr>
        <p:blipFill>
          <a:blip r:embed="rId3"/>
          <a:srcRect l="43559" t="11086" r="14027" b="73904"/>
          <a:stretch>
            <a:fillRect/>
          </a:stretch>
        </p:blipFill>
        <p:spPr bwMode="auto">
          <a:xfrm>
            <a:off x="1115616" y="4718893"/>
            <a:ext cx="4168775" cy="1096963"/>
          </a:xfrm>
          <a:prstGeom prst="rect">
            <a:avLst/>
          </a:prstGeom>
          <a:noFill/>
          <a:ln w="9525">
            <a:noFill/>
            <a:miter lim="800000"/>
            <a:headEnd/>
            <a:tailEnd/>
          </a:ln>
          <a:effectLst/>
        </p:spPr>
      </p:pic>
      <p:sp>
        <p:nvSpPr>
          <p:cNvPr id="8" name="Rectangle 8"/>
          <p:cNvSpPr>
            <a:spLocks noChangeArrowheads="1"/>
          </p:cNvSpPr>
          <p:nvPr/>
        </p:nvSpPr>
        <p:spPr bwMode="auto">
          <a:xfrm>
            <a:off x="4827191" y="5934918"/>
            <a:ext cx="3225800" cy="30480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Standard Head Losses Apply to All</a:t>
            </a:r>
          </a:p>
        </p:txBody>
      </p:sp>
      <p:sp>
        <p:nvSpPr>
          <p:cNvPr id="9" name="Freeform 9"/>
          <p:cNvSpPr>
            <a:spLocks/>
          </p:cNvSpPr>
          <p:nvPr/>
        </p:nvSpPr>
        <p:spPr bwMode="auto">
          <a:xfrm>
            <a:off x="5284391" y="5089962"/>
            <a:ext cx="1117600" cy="825500"/>
          </a:xfrm>
          <a:custGeom>
            <a:avLst/>
            <a:gdLst/>
            <a:ahLst/>
            <a:cxnLst>
              <a:cxn ang="0">
                <a:pos x="0" y="0"/>
              </a:cxn>
              <a:cxn ang="0">
                <a:pos x="608" y="0"/>
              </a:cxn>
              <a:cxn ang="0">
                <a:pos x="608" y="88"/>
              </a:cxn>
            </a:cxnLst>
            <a:rect l="0" t="0" r="r" b="b"/>
            <a:pathLst>
              <a:path w="608" h="88">
                <a:moveTo>
                  <a:pt x="0" y="0"/>
                </a:moveTo>
                <a:lnTo>
                  <a:pt x="608" y="0"/>
                </a:lnTo>
                <a:lnTo>
                  <a:pt x="608" y="88"/>
                </a:lnTo>
              </a:path>
            </a:pathLst>
          </a:custGeom>
          <a:noFill/>
          <a:ln w="28575">
            <a:solidFill>
              <a:schemeClr val="accent2"/>
            </a:solidFill>
            <a:round/>
            <a:headEnd type="none" w="med" len="med"/>
            <a:tailEnd type="triangle" w="med" len="med"/>
          </a:ln>
          <a:effectLst/>
        </p:spPr>
        <p:txBody>
          <a:bodyPr/>
          <a:lstStyle/>
          <a:p>
            <a:endParaRPr lang="da-DK"/>
          </a:p>
        </p:txBody>
      </p:sp>
      <p:sp>
        <p:nvSpPr>
          <p:cNvPr id="10" name="Footer Placeholder 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Attributes Tab (Radial Gate and Sluice/Formula)</a:t>
            </a:r>
          </a:p>
          <a:p>
            <a:pPr marL="0" indent="0">
              <a:buNone/>
            </a:pPr>
            <a:endParaRPr lang="en-GB" dirty="0"/>
          </a:p>
        </p:txBody>
      </p:sp>
      <p:pic>
        <p:nvPicPr>
          <p:cNvPr id="4" name="Picture 2"/>
          <p:cNvPicPr>
            <a:picLocks noChangeAspect="1" noChangeArrowheads="1"/>
          </p:cNvPicPr>
          <p:nvPr/>
        </p:nvPicPr>
        <p:blipFill>
          <a:blip r:embed="rId2"/>
          <a:srcRect l="23256" t="26112" r="60539" b="45328"/>
          <a:stretch>
            <a:fillRect/>
          </a:stretch>
        </p:blipFill>
        <p:spPr bwMode="auto">
          <a:xfrm>
            <a:off x="1328738" y="1988840"/>
            <a:ext cx="1581150" cy="2085975"/>
          </a:xfrm>
          <a:prstGeom prst="rect">
            <a:avLst/>
          </a:prstGeom>
          <a:noFill/>
          <a:ln w="9525">
            <a:noFill/>
            <a:miter lim="800000"/>
            <a:headEnd/>
            <a:tailEnd/>
          </a:ln>
          <a:effectLst/>
        </p:spPr>
      </p:pic>
      <p:pic>
        <p:nvPicPr>
          <p:cNvPr id="5" name="Picture 3"/>
          <p:cNvPicPr>
            <a:picLocks noChangeAspect="1" noChangeArrowheads="1"/>
          </p:cNvPicPr>
          <p:nvPr/>
        </p:nvPicPr>
        <p:blipFill>
          <a:blip r:embed="rId2"/>
          <a:srcRect l="43559" t="11086" r="14027" b="73904"/>
          <a:stretch>
            <a:fillRect/>
          </a:stretch>
        </p:blipFill>
        <p:spPr bwMode="auto">
          <a:xfrm>
            <a:off x="3817938" y="2977852"/>
            <a:ext cx="4135437" cy="1096963"/>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l="23256" t="26112" r="60539" b="45328"/>
          <a:stretch>
            <a:fillRect/>
          </a:stretch>
        </p:blipFill>
        <p:spPr bwMode="auto">
          <a:xfrm>
            <a:off x="1328738" y="4427240"/>
            <a:ext cx="1581150" cy="2085975"/>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l="43559" t="11086" r="14027" b="73904"/>
          <a:stretch>
            <a:fillRect/>
          </a:stretch>
        </p:blipFill>
        <p:spPr bwMode="auto">
          <a:xfrm>
            <a:off x="3816350" y="5416252"/>
            <a:ext cx="4137025" cy="1096963"/>
          </a:xfrm>
          <a:prstGeom prst="rect">
            <a:avLst/>
          </a:prstGeom>
          <a:noFill/>
          <a:ln w="9525">
            <a:noFill/>
            <a:miter lim="800000"/>
            <a:headEnd/>
            <a:tailEnd/>
          </a:ln>
          <a:effectLst/>
        </p:spPr>
      </p:pic>
      <p:sp>
        <p:nvSpPr>
          <p:cNvPr id="8" name="Freeform 8"/>
          <p:cNvSpPr>
            <a:spLocks/>
          </p:cNvSpPr>
          <p:nvPr/>
        </p:nvSpPr>
        <p:spPr bwMode="auto">
          <a:xfrm>
            <a:off x="2928926" y="2233324"/>
            <a:ext cx="2857500" cy="673100"/>
          </a:xfrm>
          <a:custGeom>
            <a:avLst/>
            <a:gdLst/>
            <a:ahLst/>
            <a:cxnLst>
              <a:cxn ang="0">
                <a:pos x="0" y="0"/>
              </a:cxn>
              <a:cxn ang="0">
                <a:pos x="608" y="0"/>
              </a:cxn>
              <a:cxn ang="0">
                <a:pos x="608" y="88"/>
              </a:cxn>
            </a:cxnLst>
            <a:rect l="0" t="0" r="r" b="b"/>
            <a:pathLst>
              <a:path w="608" h="88">
                <a:moveTo>
                  <a:pt x="0" y="0"/>
                </a:moveTo>
                <a:lnTo>
                  <a:pt x="608" y="0"/>
                </a:lnTo>
                <a:lnTo>
                  <a:pt x="608" y="88"/>
                </a:lnTo>
              </a:path>
            </a:pathLst>
          </a:custGeom>
          <a:noFill/>
          <a:ln w="28575">
            <a:solidFill>
              <a:schemeClr val="accent2"/>
            </a:solidFill>
            <a:round/>
            <a:headEnd type="none" w="med" len="med"/>
            <a:tailEnd type="triangle" w="med" len="med"/>
          </a:ln>
          <a:effectLst/>
        </p:spPr>
        <p:txBody>
          <a:bodyPr/>
          <a:lstStyle/>
          <a:p>
            <a:endParaRPr lang="da-DK"/>
          </a:p>
        </p:txBody>
      </p:sp>
      <p:sp>
        <p:nvSpPr>
          <p:cNvPr id="9" name="Freeform 9"/>
          <p:cNvSpPr>
            <a:spLocks/>
          </p:cNvSpPr>
          <p:nvPr/>
        </p:nvSpPr>
        <p:spPr bwMode="auto">
          <a:xfrm>
            <a:off x="2928926" y="4671724"/>
            <a:ext cx="2857500" cy="673100"/>
          </a:xfrm>
          <a:custGeom>
            <a:avLst/>
            <a:gdLst/>
            <a:ahLst/>
            <a:cxnLst>
              <a:cxn ang="0">
                <a:pos x="0" y="0"/>
              </a:cxn>
              <a:cxn ang="0">
                <a:pos x="608" y="0"/>
              </a:cxn>
              <a:cxn ang="0">
                <a:pos x="608" y="88"/>
              </a:cxn>
            </a:cxnLst>
            <a:rect l="0" t="0" r="r" b="b"/>
            <a:pathLst>
              <a:path w="608" h="88">
                <a:moveTo>
                  <a:pt x="0" y="0"/>
                </a:moveTo>
                <a:lnTo>
                  <a:pt x="608" y="0"/>
                </a:lnTo>
                <a:lnTo>
                  <a:pt x="608" y="88"/>
                </a:lnTo>
              </a:path>
            </a:pathLst>
          </a:custGeom>
          <a:noFill/>
          <a:ln w="28575">
            <a:solidFill>
              <a:schemeClr val="accent2"/>
            </a:solidFill>
            <a:round/>
            <a:headEnd type="none" w="med" len="med"/>
            <a:tailEnd type="triangle" w="med" len="med"/>
          </a:ln>
          <a:effectLst/>
        </p:spPr>
        <p:txBody>
          <a:bodyPr/>
          <a:lstStyle/>
          <a:p>
            <a:endParaRPr lang="da-DK"/>
          </a:p>
        </p:txBody>
      </p:sp>
      <p:sp>
        <p:nvSpPr>
          <p:cNvPr id="10" name="Footer Placeholder 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Control Definitions Tab</a:t>
            </a:r>
          </a:p>
          <a:p>
            <a:pPr marL="0" indent="0">
              <a:buNone/>
            </a:pPr>
            <a:endParaRPr lang="en-GB" dirty="0"/>
          </a:p>
        </p:txBody>
      </p:sp>
      <p:pic>
        <p:nvPicPr>
          <p:cNvPr id="4" name="Picture 4"/>
          <p:cNvPicPr>
            <a:picLocks noChangeAspect="1" noChangeArrowheads="1"/>
          </p:cNvPicPr>
          <p:nvPr/>
        </p:nvPicPr>
        <p:blipFill>
          <a:blip r:embed="rId2"/>
          <a:srcRect b="3073"/>
          <a:stretch>
            <a:fillRect/>
          </a:stretch>
        </p:blipFill>
        <p:spPr bwMode="auto">
          <a:xfrm>
            <a:off x="442562" y="2626082"/>
            <a:ext cx="1538960" cy="2320926"/>
          </a:xfrm>
          <a:prstGeom prst="rect">
            <a:avLst/>
          </a:prstGeom>
          <a:noFill/>
          <a:ln w="9525">
            <a:noFill/>
            <a:miter lim="800000"/>
            <a:headEnd/>
            <a:tailEnd/>
          </a:ln>
          <a:effectLst/>
        </p:spPr>
      </p:pic>
      <p:sp>
        <p:nvSpPr>
          <p:cNvPr id="5" name="Rectangle 5"/>
          <p:cNvSpPr>
            <a:spLocks noChangeArrowheads="1"/>
          </p:cNvSpPr>
          <p:nvPr/>
        </p:nvSpPr>
        <p:spPr bwMode="auto">
          <a:xfrm>
            <a:off x="323528" y="2056172"/>
            <a:ext cx="1854200" cy="30480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Calculation Modes</a:t>
            </a:r>
          </a:p>
        </p:txBody>
      </p:sp>
      <p:pic>
        <p:nvPicPr>
          <p:cNvPr id="6" name="Picture 6"/>
          <p:cNvPicPr>
            <a:picLocks noChangeAspect="1" noChangeArrowheads="1"/>
          </p:cNvPicPr>
          <p:nvPr/>
        </p:nvPicPr>
        <p:blipFill>
          <a:blip r:embed="rId3"/>
          <a:srcRect l="819" t="9528" r="819" b="63513"/>
          <a:stretch>
            <a:fillRect/>
          </a:stretch>
        </p:blipFill>
        <p:spPr bwMode="auto">
          <a:xfrm>
            <a:off x="2376166" y="3591285"/>
            <a:ext cx="5749925" cy="609600"/>
          </a:xfrm>
          <a:prstGeom prst="rect">
            <a:avLst/>
          </a:prstGeom>
          <a:noFill/>
          <a:ln w="9525">
            <a:noFill/>
            <a:miter lim="800000"/>
            <a:headEnd/>
            <a:tailEnd/>
          </a:ln>
          <a:effectLst/>
        </p:spPr>
      </p:pic>
      <p:pic>
        <p:nvPicPr>
          <p:cNvPr id="7" name="Picture 7"/>
          <p:cNvPicPr>
            <a:picLocks noChangeAspect="1" noChangeArrowheads="1"/>
          </p:cNvPicPr>
          <p:nvPr/>
        </p:nvPicPr>
        <p:blipFill>
          <a:blip r:embed="rId4"/>
          <a:srcRect l="39497" t="25621" r="14027" b="45328"/>
          <a:stretch>
            <a:fillRect/>
          </a:stretch>
        </p:blipFill>
        <p:spPr bwMode="auto">
          <a:xfrm>
            <a:off x="4228776" y="1268760"/>
            <a:ext cx="4532312" cy="2122487"/>
          </a:xfrm>
          <a:prstGeom prst="rect">
            <a:avLst/>
          </a:prstGeom>
          <a:noFill/>
          <a:ln w="9525">
            <a:noFill/>
            <a:miter lim="800000"/>
            <a:headEnd/>
            <a:tailEnd/>
          </a:ln>
          <a:effectLst/>
        </p:spPr>
      </p:pic>
      <p:pic>
        <p:nvPicPr>
          <p:cNvPr id="8" name="Picture 8"/>
          <p:cNvPicPr>
            <a:picLocks noChangeAspect="1" noChangeArrowheads="1"/>
          </p:cNvPicPr>
          <p:nvPr/>
        </p:nvPicPr>
        <p:blipFill>
          <a:blip r:embed="rId5"/>
          <a:srcRect l="819" t="9528" r="819" b="2116"/>
          <a:stretch>
            <a:fillRect/>
          </a:stretch>
        </p:blipFill>
        <p:spPr bwMode="auto">
          <a:xfrm>
            <a:off x="2382516" y="4243747"/>
            <a:ext cx="5754687" cy="1998663"/>
          </a:xfrm>
          <a:prstGeom prst="rect">
            <a:avLst/>
          </a:prstGeom>
          <a:noFill/>
          <a:ln w="9525">
            <a:noFill/>
            <a:miter lim="800000"/>
            <a:headEnd/>
            <a:tailEnd/>
          </a:ln>
          <a:effectLst/>
        </p:spPr>
      </p:pic>
      <p:sp>
        <p:nvSpPr>
          <p:cNvPr id="9" name="Freeform 9"/>
          <p:cNvSpPr>
            <a:spLocks/>
          </p:cNvSpPr>
          <p:nvPr/>
        </p:nvSpPr>
        <p:spPr bwMode="auto">
          <a:xfrm rot="5400000">
            <a:off x="7384728" y="4126272"/>
            <a:ext cx="1854200" cy="330200"/>
          </a:xfrm>
          <a:custGeom>
            <a:avLst/>
            <a:gdLst/>
            <a:ahLst/>
            <a:cxnLst>
              <a:cxn ang="0">
                <a:pos x="0" y="0"/>
              </a:cxn>
              <a:cxn ang="0">
                <a:pos x="608" y="0"/>
              </a:cxn>
              <a:cxn ang="0">
                <a:pos x="608" y="88"/>
              </a:cxn>
            </a:cxnLst>
            <a:rect l="0" t="0" r="r" b="b"/>
            <a:pathLst>
              <a:path w="608" h="88">
                <a:moveTo>
                  <a:pt x="0" y="0"/>
                </a:moveTo>
                <a:lnTo>
                  <a:pt x="608" y="0"/>
                </a:lnTo>
                <a:lnTo>
                  <a:pt x="608" y="88"/>
                </a:lnTo>
              </a:path>
            </a:pathLst>
          </a:custGeom>
          <a:noFill/>
          <a:ln w="28575">
            <a:solidFill>
              <a:schemeClr val="accent2"/>
            </a:solidFill>
            <a:round/>
            <a:headEnd type="none" w="med" len="med"/>
            <a:tailEnd type="triangle" w="med" len="med"/>
          </a:ln>
          <a:effectLst/>
        </p:spPr>
        <p:txBody>
          <a:bodyPr/>
          <a:lstStyle/>
          <a:p>
            <a:endParaRPr lang="da-DK"/>
          </a:p>
        </p:txBody>
      </p:sp>
      <p:sp>
        <p:nvSpPr>
          <p:cNvPr id="10" name="Line 10"/>
          <p:cNvSpPr>
            <a:spLocks noChangeShapeType="1"/>
          </p:cNvSpPr>
          <p:nvPr/>
        </p:nvSpPr>
        <p:spPr bwMode="auto">
          <a:xfrm flipH="1">
            <a:off x="8134028" y="3910372"/>
            <a:ext cx="342900" cy="0"/>
          </a:xfrm>
          <a:prstGeom prst="line">
            <a:avLst/>
          </a:prstGeom>
          <a:noFill/>
          <a:ln w="28575">
            <a:solidFill>
              <a:schemeClr val="accent2"/>
            </a:solidFill>
            <a:round/>
            <a:headEnd/>
            <a:tailEnd type="triangle" w="med" len="med"/>
          </a:ln>
          <a:effectLst/>
        </p:spPr>
        <p:txBody>
          <a:bodyPr/>
          <a:lstStyle/>
          <a:p>
            <a:endParaRPr lang="da-DK"/>
          </a:p>
        </p:txBody>
      </p:sp>
      <p:sp>
        <p:nvSpPr>
          <p:cNvPr id="11" name="Rectangle 11"/>
          <p:cNvSpPr>
            <a:spLocks noChangeArrowheads="1"/>
          </p:cNvSpPr>
          <p:nvPr/>
        </p:nvSpPr>
        <p:spPr bwMode="auto">
          <a:xfrm flipV="1">
            <a:off x="7803828" y="3008672"/>
            <a:ext cx="838200" cy="355600"/>
          </a:xfrm>
          <a:prstGeom prst="rect">
            <a:avLst/>
          </a:prstGeom>
          <a:noFill/>
          <a:ln w="28575">
            <a:solidFill>
              <a:schemeClr val="accent2"/>
            </a:solidFill>
            <a:miter lim="800000"/>
            <a:headEnd/>
            <a:tailEnd/>
          </a:ln>
          <a:effectLst/>
        </p:spPr>
        <p:txBody>
          <a:bodyPr wrap="none" anchor="ctr"/>
          <a:lstStyle/>
          <a:p>
            <a:endParaRPr lang="da-DK"/>
          </a:p>
        </p:txBody>
      </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CONTROL STRUCTURES</a:t>
            </a:r>
            <a:endParaRPr lang="da-DK" dirty="0"/>
          </a:p>
        </p:txBody>
      </p:sp>
      <p:sp>
        <p:nvSpPr>
          <p:cNvPr id="3" name="Content Placeholder 2"/>
          <p:cNvSpPr>
            <a:spLocks noGrp="1"/>
          </p:cNvSpPr>
          <p:nvPr>
            <p:ph sz="quarter" idx="13"/>
          </p:nvPr>
        </p:nvSpPr>
        <p:spPr/>
        <p:txBody>
          <a:bodyPr/>
          <a:lstStyle/>
          <a:p>
            <a:pPr marL="0" indent="0">
              <a:buNone/>
            </a:pPr>
            <a:r>
              <a:rPr lang="da-DK" b="1" dirty="0" smtClean="0"/>
              <a:t>Time dependent </a:t>
            </a:r>
            <a:r>
              <a:rPr lang="da-DK" b="1" dirty="0" err="1" smtClean="0"/>
              <a:t>control</a:t>
            </a:r>
            <a:r>
              <a:rPr lang="da-DK" b="1" dirty="0" smtClean="0"/>
              <a:t> </a:t>
            </a:r>
            <a:r>
              <a:rPr lang="da-DK" b="1" dirty="0" err="1" smtClean="0"/>
              <a:t>strategies</a:t>
            </a:r>
            <a:endParaRPr lang="da-DK" b="1" dirty="0" smtClean="0"/>
          </a:p>
          <a:p>
            <a:pPr marL="0" indent="0">
              <a:buNone/>
            </a:pPr>
            <a:r>
              <a:rPr lang="da-DK" dirty="0" smtClean="0"/>
              <a:t>New option in </a:t>
            </a:r>
            <a:r>
              <a:rPr lang="da-DK" dirty="0" err="1" smtClean="0"/>
              <a:t>release</a:t>
            </a:r>
            <a:r>
              <a:rPr lang="da-DK" dirty="0" smtClean="0"/>
              <a:t> 2012</a:t>
            </a:r>
          </a:p>
          <a:p>
            <a:pPr marL="0" indent="0">
              <a:buNone/>
            </a:pPr>
            <a:endParaRPr lang="da-DK" dirty="0" smtClean="0"/>
          </a:p>
          <a:p>
            <a:r>
              <a:rPr lang="en-US" dirty="0"/>
              <a:t>Tabulated control strategies as function of time</a:t>
            </a:r>
          </a:p>
          <a:p>
            <a:r>
              <a:rPr lang="en-US" dirty="0"/>
              <a:t>Example: Rating curve value depending on day of year</a:t>
            </a:r>
          </a:p>
          <a:p>
            <a:endParaRPr lang="en-US" dirty="0"/>
          </a:p>
          <a:p>
            <a:endParaRPr lang="da-DK" dirty="0"/>
          </a:p>
          <a:p>
            <a:pPr marL="0" indent="0">
              <a:buNone/>
            </a:pPr>
            <a:endParaRPr lang="da-DK"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grpSp>
        <p:nvGrpSpPr>
          <p:cNvPr id="5" name="Group 4"/>
          <p:cNvGrpSpPr/>
          <p:nvPr/>
        </p:nvGrpSpPr>
        <p:grpSpPr>
          <a:xfrm>
            <a:off x="1331640" y="3068960"/>
            <a:ext cx="6696744" cy="3456384"/>
            <a:chOff x="0" y="566739"/>
            <a:chExt cx="6184548" cy="3190271"/>
          </a:xfrm>
          <a:effectLst/>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739"/>
              <a:ext cx="5783855" cy="3148638"/>
            </a:xfrm>
            <a:prstGeom prst="rect">
              <a:avLst/>
            </a:prstGeom>
            <a:ln>
              <a:noFill/>
            </a:ln>
            <a:effectLst>
              <a:outerShdw blurRad="44450" dist="27940" dir="5400000" algn="ctr">
                <a:srgbClr val="000000">
                  <a:alpha val="3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310" y="1803200"/>
              <a:ext cx="4845238" cy="1953810"/>
            </a:xfrm>
            <a:prstGeom prst="rect">
              <a:avLst/>
            </a:prstGeom>
            <a:ln>
              <a:noFill/>
            </a:ln>
            <a:effectLst>
              <a:outerShdw blurRad="44450" dist="27940" dir="5400000" algn="ctr">
                <a:srgbClr val="000000">
                  <a:alpha val="3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0753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Control </a:t>
            </a:r>
            <a:r>
              <a:rPr lang="en-US">
                <a:solidFill>
                  <a:srgbClr val="FFFFFF"/>
                </a:solidFill>
              </a:rPr>
              <a:t>Structures </a:t>
            </a:r>
            <a:r>
              <a:rPr lang="en-US" dirty="0">
                <a:solidFill>
                  <a:srgbClr val="FFFFFF"/>
                </a:solidFill>
              </a:rPr>
              <a:t>N</a:t>
            </a:r>
            <a:r>
              <a:rPr lang="en-US" smtClean="0">
                <a:solidFill>
                  <a:srgbClr val="FFFFFF"/>
                </a:solidFill>
              </a:rPr>
              <a:t>otes</a:t>
            </a:r>
            <a:endParaRPr lang="en-US" dirty="0" smtClean="0">
              <a:solidFill>
                <a:srgbClr val="FFFFFF"/>
              </a:solidFill>
            </a:endParaRPr>
          </a:p>
          <a:p>
            <a:pPr marL="0" indent="0">
              <a:buNone/>
            </a:pPr>
            <a:endParaRPr lang="en-US" dirty="0">
              <a:solidFill>
                <a:srgbClr val="FFFFFF"/>
              </a:solidFill>
            </a:endParaRPr>
          </a:p>
          <a:p>
            <a:pPr defTabSz="762000" eaLnBrk="0" hangingPunct="0">
              <a:buFontTx/>
              <a:buChar char="•"/>
            </a:pPr>
            <a:r>
              <a:rPr lang="en-GB" dirty="0">
                <a:solidFill>
                  <a:srgbClr val="FFFFFF"/>
                </a:solidFill>
              </a:rPr>
              <a:t>Allows for defining highly advanced and complex control and regulation strategies (Reservoir outlet optimization, Irrigation, Flood control etc.)</a:t>
            </a:r>
          </a:p>
          <a:p>
            <a:pPr defTabSz="762000" eaLnBrk="0" hangingPunct="0">
              <a:buFontTx/>
              <a:buChar char="•"/>
            </a:pPr>
            <a:endParaRPr lang="en-GB" dirty="0">
              <a:solidFill>
                <a:srgbClr val="FFFFFF"/>
              </a:solidFill>
            </a:endParaRPr>
          </a:p>
          <a:p>
            <a:pPr defTabSz="762000" eaLnBrk="0" hangingPunct="0">
              <a:buFontTx/>
              <a:buChar char="•"/>
            </a:pPr>
            <a:r>
              <a:rPr lang="en-GB" dirty="0" smtClean="0">
                <a:solidFill>
                  <a:srgbClr val="FFFFFF"/>
                </a:solidFill>
              </a:rPr>
              <a:t>For </a:t>
            </a:r>
            <a:r>
              <a:rPr lang="en-GB" dirty="0">
                <a:solidFill>
                  <a:srgbClr val="FFFFFF"/>
                </a:solidFill>
              </a:rPr>
              <a:t>stability - as for all other structures: </a:t>
            </a:r>
            <a:br>
              <a:rPr lang="en-GB" dirty="0">
                <a:solidFill>
                  <a:srgbClr val="FFFFFF"/>
                </a:solidFill>
              </a:rPr>
            </a:br>
            <a:r>
              <a:rPr lang="en-GB" dirty="0">
                <a:solidFill>
                  <a:srgbClr val="FFFFFF"/>
                </a:solidFill>
              </a:rPr>
              <a:t>Ensure that structure geometry (width and sill level) are always smaller than up- and downstream sections </a:t>
            </a:r>
          </a:p>
          <a:p>
            <a:pPr defTabSz="762000" eaLnBrk="0" hangingPunct="0">
              <a:buFontTx/>
              <a:buChar char="•"/>
            </a:pPr>
            <a:endParaRPr lang="en-GB" dirty="0">
              <a:solidFill>
                <a:srgbClr val="FFFFFF"/>
              </a:solidFill>
            </a:endParaRPr>
          </a:p>
          <a:p>
            <a:pPr defTabSz="762000" eaLnBrk="0" hangingPunct="0">
              <a:buFontTx/>
              <a:buChar char="•"/>
            </a:pPr>
            <a:r>
              <a:rPr lang="en-GB" dirty="0" smtClean="0">
                <a:solidFill>
                  <a:srgbClr val="FFFFFF"/>
                </a:solidFill>
              </a:rPr>
              <a:t>Geometry </a:t>
            </a:r>
            <a:r>
              <a:rPr lang="en-GB" dirty="0">
                <a:solidFill>
                  <a:srgbClr val="FFFFFF"/>
                </a:solidFill>
              </a:rPr>
              <a:t>limitation: </a:t>
            </a:r>
            <a:br>
              <a:rPr lang="en-GB" dirty="0">
                <a:solidFill>
                  <a:srgbClr val="FFFFFF"/>
                </a:solidFill>
              </a:rPr>
            </a:br>
            <a:r>
              <a:rPr lang="en-GB" dirty="0">
                <a:solidFill>
                  <a:srgbClr val="FFFFFF"/>
                </a:solidFill>
              </a:rPr>
              <a:t>Structures of constant width</a:t>
            </a:r>
          </a:p>
          <a:p>
            <a:pPr marL="0" indent="0">
              <a:buNone/>
            </a:pPr>
            <a:endParaRPr lang="en-US" dirty="0">
              <a:solidFill>
                <a:srgbClr val="FFFFFF"/>
              </a:solidFill>
            </a:endParaRPr>
          </a:p>
          <a:p>
            <a:pPr marL="0" indent="0">
              <a:buNone/>
            </a:pPr>
            <a:endParaRPr lang="en-GB" dirty="0"/>
          </a:p>
        </p:txBody>
      </p:sp>
      <p:pic>
        <p:nvPicPr>
          <p:cNvPr id="4" name="Picture 4"/>
          <p:cNvPicPr>
            <a:picLocks noChangeAspect="1" noChangeArrowheads="1"/>
          </p:cNvPicPr>
          <p:nvPr/>
        </p:nvPicPr>
        <p:blipFill>
          <a:blip r:embed="rId2" cstate="print"/>
          <a:srcRect/>
          <a:stretch>
            <a:fillRect/>
          </a:stretch>
        </p:blipFill>
        <p:spPr bwMode="auto">
          <a:xfrm>
            <a:off x="5501580" y="3982169"/>
            <a:ext cx="3390900" cy="2543175"/>
          </a:xfrm>
          <a:prstGeom prst="rect">
            <a:avLst/>
          </a:prstGeom>
          <a:noFill/>
          <a:ln w="12700">
            <a:noFill/>
            <a:miter lim="800000"/>
            <a:headEnd type="none" w="sm" len="sm"/>
            <a:tailEnd type="none" w="sm" len="sm"/>
          </a:ln>
          <a:effectLst/>
        </p:spPr>
      </p:pic>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rrowheads="1"/>
          </p:cNvPicPr>
          <p:nvPr/>
        </p:nvPicPr>
        <p:blipFill>
          <a:blip r:embed="rId2"/>
          <a:srcRect/>
          <a:stretch>
            <a:fillRect/>
          </a:stretch>
        </p:blipFill>
        <p:spPr bwMode="auto">
          <a:xfrm>
            <a:off x="1064840" y="2132856"/>
            <a:ext cx="7467600" cy="38481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Complex Operations and Regulation</a:t>
            </a: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r>
              <a:rPr lang="en-GB" dirty="0" smtClean="0">
                <a:solidFill>
                  <a:srgbClr val="FFFFFF"/>
                </a:solidFill>
              </a:rPr>
              <a:t>Control </a:t>
            </a:r>
            <a:r>
              <a:rPr lang="en-GB" dirty="0">
                <a:solidFill>
                  <a:srgbClr val="FFFFFF"/>
                </a:solidFill>
              </a:rPr>
              <a:t>structure used whenever the flow </a:t>
            </a:r>
            <a:r>
              <a:rPr lang="en-GB" dirty="0" smtClean="0">
                <a:solidFill>
                  <a:srgbClr val="FFFFFF"/>
                </a:solidFill>
              </a:rPr>
              <a:t/>
            </a:r>
            <a:br>
              <a:rPr lang="en-GB" dirty="0" smtClean="0">
                <a:solidFill>
                  <a:srgbClr val="FFFFFF"/>
                </a:solidFill>
              </a:rPr>
            </a:br>
            <a:r>
              <a:rPr lang="en-GB" dirty="0" smtClean="0">
                <a:solidFill>
                  <a:srgbClr val="FFFFFF"/>
                </a:solidFill>
              </a:rPr>
              <a:t>through a </a:t>
            </a:r>
            <a:r>
              <a:rPr lang="en-GB" dirty="0">
                <a:solidFill>
                  <a:srgbClr val="FFFFFF"/>
                </a:solidFill>
              </a:rPr>
              <a:t>structure is to be regulated by the </a:t>
            </a:r>
            <a:r>
              <a:rPr lang="en-GB" dirty="0" smtClean="0">
                <a:solidFill>
                  <a:srgbClr val="FFFFFF"/>
                </a:solidFill>
              </a:rPr>
              <a:t/>
            </a:r>
            <a:br>
              <a:rPr lang="en-GB" dirty="0" smtClean="0">
                <a:solidFill>
                  <a:srgbClr val="FFFFFF"/>
                </a:solidFill>
              </a:rPr>
            </a:br>
            <a:r>
              <a:rPr lang="en-GB" dirty="0" smtClean="0">
                <a:solidFill>
                  <a:srgbClr val="FFFFFF"/>
                </a:solidFill>
              </a:rPr>
              <a:t>operation </a:t>
            </a:r>
            <a:r>
              <a:rPr lang="en-GB" dirty="0">
                <a:solidFill>
                  <a:srgbClr val="FFFFFF"/>
                </a:solidFill>
              </a:rPr>
              <a:t>of a </a:t>
            </a:r>
            <a:r>
              <a:rPr lang="en-GB" dirty="0" smtClean="0">
                <a:solidFill>
                  <a:srgbClr val="FFFFFF"/>
                </a:solidFill>
              </a:rPr>
              <a:t>movable </a:t>
            </a:r>
            <a:r>
              <a:rPr lang="en-GB" dirty="0">
                <a:solidFill>
                  <a:srgbClr val="FFFFFF"/>
                </a:solidFill>
              </a:rPr>
              <a:t>gate (sluice gate, </a:t>
            </a:r>
            <a:r>
              <a:rPr lang="en-GB" dirty="0" smtClean="0">
                <a:solidFill>
                  <a:srgbClr val="FFFFFF"/>
                </a:solidFill>
              </a:rPr>
              <a:t/>
            </a:r>
            <a:br>
              <a:rPr lang="en-GB" dirty="0" smtClean="0">
                <a:solidFill>
                  <a:srgbClr val="FFFFFF"/>
                </a:solidFill>
              </a:rPr>
            </a:br>
            <a:r>
              <a:rPr lang="en-GB" dirty="0" smtClean="0">
                <a:solidFill>
                  <a:srgbClr val="FFFFFF"/>
                </a:solidFill>
              </a:rPr>
              <a:t>underflow </a:t>
            </a:r>
            <a:r>
              <a:rPr lang="en-GB" dirty="0">
                <a:solidFill>
                  <a:srgbClr val="FFFFFF"/>
                </a:solidFill>
              </a:rPr>
              <a:t>gate, radial </a:t>
            </a:r>
            <a:r>
              <a:rPr lang="en-GB" dirty="0" smtClean="0">
                <a:solidFill>
                  <a:srgbClr val="FFFFFF"/>
                </a:solidFill>
              </a:rPr>
              <a:t>gate</a:t>
            </a:r>
            <a:r>
              <a:rPr lang="en-GB" dirty="0">
                <a:solidFill>
                  <a:srgbClr val="FFFFFF"/>
                </a:solidFill>
              </a:rPr>
              <a:t>) or the flow is </a:t>
            </a:r>
            <a:r>
              <a:rPr lang="en-GB" dirty="0" smtClean="0">
                <a:solidFill>
                  <a:srgbClr val="FFFFFF"/>
                </a:solidFill>
              </a:rPr>
              <a:t/>
            </a:r>
            <a:br>
              <a:rPr lang="en-GB" dirty="0" smtClean="0">
                <a:solidFill>
                  <a:srgbClr val="FFFFFF"/>
                </a:solidFill>
              </a:rPr>
            </a:br>
            <a:r>
              <a:rPr lang="en-GB" dirty="0" smtClean="0">
                <a:solidFill>
                  <a:srgbClr val="FFFFFF"/>
                </a:solidFill>
              </a:rPr>
              <a:t>controlled </a:t>
            </a:r>
            <a:r>
              <a:rPr lang="en-GB" dirty="0">
                <a:solidFill>
                  <a:srgbClr val="FFFFFF"/>
                </a:solidFill>
              </a:rPr>
              <a:t>directly as in the case </a:t>
            </a:r>
            <a:r>
              <a:rPr lang="en-GB" dirty="0" smtClean="0">
                <a:solidFill>
                  <a:srgbClr val="FFFFFF"/>
                </a:solidFill>
              </a:rPr>
              <a:t>of </a:t>
            </a:r>
            <a:r>
              <a:rPr lang="en-GB" dirty="0">
                <a:solidFill>
                  <a:srgbClr val="FFFFFF"/>
                </a:solidFill>
              </a:rPr>
              <a:t>pump </a:t>
            </a:r>
            <a:r>
              <a:rPr lang="en-GB" dirty="0" smtClean="0">
                <a:solidFill>
                  <a:srgbClr val="FFFFFF"/>
                </a:solidFill>
              </a:rPr>
              <a:t/>
            </a:r>
            <a:br>
              <a:rPr lang="en-GB" dirty="0" smtClean="0">
                <a:solidFill>
                  <a:srgbClr val="FFFFFF"/>
                </a:solidFill>
              </a:rPr>
            </a:br>
            <a:r>
              <a:rPr lang="en-GB" dirty="0" smtClean="0">
                <a:solidFill>
                  <a:srgbClr val="FFFFFF"/>
                </a:solidFill>
              </a:rPr>
              <a:t>or turbine</a:t>
            </a:r>
          </a:p>
          <a:p>
            <a:endParaRPr lang="da-DK" dirty="0">
              <a:solidFill>
                <a:srgbClr val="FFFFFF"/>
              </a:solidFill>
            </a:endParaRPr>
          </a:p>
          <a:p>
            <a:pPr defTabSz="762000" eaLnBrk="0" hangingPunct="0"/>
            <a:r>
              <a:rPr lang="en-US" dirty="0">
                <a:solidFill>
                  <a:srgbClr val="FFFFFF"/>
                </a:solidFill>
              </a:rPr>
              <a:t>Setting up a control structure in MIKE 11 is defining a CONTROL </a:t>
            </a:r>
            <a:r>
              <a:rPr lang="en-US" dirty="0" smtClean="0">
                <a:solidFill>
                  <a:srgbClr val="FFFFFF"/>
                </a:solidFill>
              </a:rPr>
              <a:t>STRATEGY</a:t>
            </a:r>
            <a:endParaRPr lang="en-US" dirty="0">
              <a:solidFill>
                <a:srgbClr val="FFFFFF"/>
              </a:solidFill>
            </a:endParaRPr>
          </a:p>
          <a:p>
            <a:pPr defTabSz="762000" eaLnBrk="0" hangingPunct="0"/>
            <a:endParaRPr lang="en-US" dirty="0">
              <a:solidFill>
                <a:srgbClr val="FFFFFF"/>
              </a:solidFill>
            </a:endParaRPr>
          </a:p>
          <a:p>
            <a:pPr defTabSz="762000" eaLnBrk="0" hangingPunct="0"/>
            <a:r>
              <a:rPr lang="en-US" dirty="0">
                <a:solidFill>
                  <a:srgbClr val="FFFFFF"/>
                </a:solidFill>
              </a:rPr>
              <a:t> The control strategy is the sequence of commands or rules that determine the way a structure can be operated in MIKE </a:t>
            </a:r>
            <a:r>
              <a:rPr lang="en-US" dirty="0" smtClean="0">
                <a:solidFill>
                  <a:srgbClr val="FFFFFF"/>
                </a:solidFill>
              </a:rPr>
              <a:t>11</a:t>
            </a:r>
            <a:endParaRPr lang="en-US" dirty="0">
              <a:solidFill>
                <a:srgbClr val="FFFFFF"/>
              </a:solidFill>
            </a:endParaRPr>
          </a:p>
          <a:p>
            <a:pPr defTabSz="762000" eaLnBrk="0" hangingPunct="0"/>
            <a:endParaRPr lang="en-US" dirty="0">
              <a:solidFill>
                <a:srgbClr val="FFFFFF"/>
              </a:solidFill>
            </a:endParaRPr>
          </a:p>
          <a:p>
            <a:pPr defTabSz="762000" eaLnBrk="0" hangingPunct="0"/>
            <a:r>
              <a:rPr lang="en-US" dirty="0">
                <a:solidFill>
                  <a:srgbClr val="FFFFFF"/>
                </a:solidFill>
              </a:rPr>
              <a:t> A structure can have any number of strategies defined by a sequence of conditions that must be evaluated as TRUE or </a:t>
            </a:r>
            <a:r>
              <a:rPr lang="en-US" dirty="0" smtClean="0">
                <a:solidFill>
                  <a:srgbClr val="FFFFFF"/>
                </a:solidFill>
              </a:rPr>
              <a:t>FALSE</a:t>
            </a:r>
            <a:endParaRPr lang="en-US" dirty="0">
              <a:solidFill>
                <a:srgbClr val="FFFFFF"/>
              </a:solidFill>
            </a:endParaRPr>
          </a:p>
          <a:p>
            <a:pPr marL="0" indent="0">
              <a:buNone/>
            </a:pPr>
            <a:endParaRPr lang="en-GB" dirty="0" smtClean="0">
              <a:solidFill>
                <a:srgbClr val="FFFFFF"/>
              </a:solidFill>
            </a:endParaRPr>
          </a:p>
          <a:p>
            <a:pPr marL="0" indent="0">
              <a:buNone/>
            </a:pP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464" y="1212726"/>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756838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Defined in the Network </a:t>
            </a:r>
            <a:r>
              <a:rPr lang="en-US" dirty="0" smtClean="0">
                <a:solidFill>
                  <a:srgbClr val="FFFFFF"/>
                </a:solidFill>
              </a:rPr>
              <a:t>File</a:t>
            </a:r>
          </a:p>
          <a:p>
            <a:pPr marL="0" indent="0">
              <a:buNone/>
            </a:pPr>
            <a:r>
              <a:rPr lang="en-GB" sz="1800" b="1" dirty="0">
                <a:solidFill>
                  <a:srgbClr val="FFFFFF"/>
                </a:solidFill>
                <a:effectLst>
                  <a:outerShdw blurRad="38100" dist="38100" dir="2700000" algn="tl">
                    <a:srgbClr val="000000">
                      <a:alpha val="43137"/>
                    </a:srgbClr>
                  </a:outerShdw>
                </a:effectLst>
              </a:rPr>
              <a:t>How? </a:t>
            </a:r>
            <a:r>
              <a:rPr lang="en-GB" sz="1800" dirty="0">
                <a:solidFill>
                  <a:srgbClr val="FFFFFF"/>
                </a:solidFill>
              </a:rPr>
              <a:t>Network File -&gt; View -&gt; Tabular View -&gt; Structures Page       </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sp>
        <p:nvSpPr>
          <p:cNvPr id="8" name="Rectangle 8"/>
          <p:cNvSpPr>
            <a:spLocks noChangeArrowheads="1"/>
          </p:cNvSpPr>
          <p:nvPr/>
        </p:nvSpPr>
        <p:spPr bwMode="auto">
          <a:xfrm>
            <a:off x="179512" y="2132856"/>
            <a:ext cx="4632325" cy="3662363"/>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Control Structure Types:</a:t>
            </a:r>
          </a:p>
          <a:p>
            <a:endParaRPr lang="en-US" sz="1800" b="1" dirty="0">
              <a:solidFill>
                <a:srgbClr val="FFFFFF"/>
              </a:solidFill>
              <a:latin typeface="Arial" charset="0"/>
            </a:endParaRPr>
          </a:p>
          <a:p>
            <a:pPr>
              <a:buFontTx/>
              <a:buChar char="•"/>
            </a:pPr>
            <a:r>
              <a:rPr lang="en-US" sz="1800" dirty="0">
                <a:solidFill>
                  <a:srgbClr val="FFFFFF"/>
                </a:solidFill>
                <a:latin typeface="Arial" charset="0"/>
              </a:rPr>
              <a:t>   Underflow Gate</a:t>
            </a:r>
            <a:br>
              <a:rPr lang="en-US" sz="1800" dirty="0">
                <a:solidFill>
                  <a:srgbClr val="FFFFFF"/>
                </a:solidFill>
                <a:latin typeface="Arial" charset="0"/>
              </a:rPr>
            </a:br>
            <a:r>
              <a:rPr lang="en-US" sz="1800" dirty="0">
                <a:solidFill>
                  <a:srgbClr val="FFFFFF"/>
                </a:solidFill>
                <a:latin typeface="Arial" charset="0"/>
              </a:rPr>
              <a:t>    (Sluice Gates)</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Overflow Gates</a:t>
            </a:r>
            <a:br>
              <a:rPr lang="en-US" sz="1800" dirty="0">
                <a:solidFill>
                  <a:srgbClr val="FFFFFF"/>
                </a:solidFill>
                <a:latin typeface="Arial" charset="0"/>
              </a:rPr>
            </a:br>
            <a:r>
              <a:rPr lang="en-US" sz="1800" dirty="0">
                <a:solidFill>
                  <a:srgbClr val="FFFFFF"/>
                </a:solidFill>
                <a:latin typeface="Arial" charset="0"/>
              </a:rPr>
              <a:t>    (Inflatable Dams and Movable Weirs)</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Radial Gates</a:t>
            </a:r>
            <a:br>
              <a:rPr lang="en-US" sz="1800" dirty="0">
                <a:solidFill>
                  <a:srgbClr val="FFFFFF"/>
                </a:solidFill>
                <a:latin typeface="Arial" charset="0"/>
              </a:rPr>
            </a:br>
            <a:r>
              <a:rPr lang="en-US" sz="1800" dirty="0">
                <a:solidFill>
                  <a:srgbClr val="FFFFFF"/>
                </a:solidFill>
                <a:latin typeface="Arial" charset="0"/>
              </a:rPr>
              <a:t>    (Dam Spillways)</a:t>
            </a:r>
          </a:p>
          <a:p>
            <a:pPr>
              <a:buFontTx/>
              <a:buChar char="•"/>
            </a:pPr>
            <a:endParaRPr lang="en-US" sz="1800" dirty="0">
              <a:solidFill>
                <a:srgbClr val="FFFFFF"/>
              </a:solidFill>
              <a:latin typeface="Arial" charset="0"/>
            </a:endParaRPr>
          </a:p>
          <a:p>
            <a:pPr>
              <a:buFontTx/>
              <a:buChar char="•"/>
            </a:pPr>
            <a:r>
              <a:rPr lang="en-US" sz="1800" dirty="0">
                <a:solidFill>
                  <a:srgbClr val="FFFFFF"/>
                </a:solidFill>
                <a:latin typeface="Arial" charset="0"/>
              </a:rPr>
              <a:t>   Discharge Control</a:t>
            </a:r>
            <a:br>
              <a:rPr lang="en-US" sz="1800" dirty="0">
                <a:solidFill>
                  <a:srgbClr val="FFFFFF"/>
                </a:solidFill>
                <a:latin typeface="Arial" charset="0"/>
              </a:rPr>
            </a:br>
            <a:r>
              <a:rPr lang="en-US" sz="1800" dirty="0">
                <a:solidFill>
                  <a:srgbClr val="FFFFFF"/>
                </a:solidFill>
                <a:latin typeface="Arial" charset="0"/>
              </a:rPr>
              <a:t>    (</a:t>
            </a:r>
            <a:r>
              <a:rPr lang="en-US" sz="1800" dirty="0" smtClean="0">
                <a:solidFill>
                  <a:srgbClr val="FFFFFF"/>
                </a:solidFill>
                <a:latin typeface="Arial" charset="0"/>
              </a:rPr>
              <a:t>Pumps, Turbines)</a:t>
            </a:r>
            <a:endParaRPr lang="en-GB" sz="1800" dirty="0">
              <a:solidFill>
                <a:srgbClr val="FFFFFF"/>
              </a:solidFill>
              <a:latin typeface="Arial" charset="0"/>
            </a:endParaRPr>
          </a:p>
        </p:txBody>
      </p:sp>
      <p:grpSp>
        <p:nvGrpSpPr>
          <p:cNvPr id="9" name="Group 5"/>
          <p:cNvGrpSpPr>
            <a:grpSpLocks/>
          </p:cNvGrpSpPr>
          <p:nvPr/>
        </p:nvGrpSpPr>
        <p:grpSpPr bwMode="auto">
          <a:xfrm>
            <a:off x="4860032" y="2348880"/>
            <a:ext cx="3549650" cy="3460750"/>
            <a:chOff x="312" y="1803"/>
            <a:chExt cx="2236" cy="2180"/>
          </a:xfrm>
        </p:grpSpPr>
        <p:pic>
          <p:nvPicPr>
            <p:cNvPr id="10" name="Picture 6"/>
            <p:cNvPicPr>
              <a:picLocks noChangeAspect="1" noChangeArrowheads="1"/>
            </p:cNvPicPr>
            <p:nvPr/>
          </p:nvPicPr>
          <p:blipFill>
            <a:blip r:embed="rId2"/>
            <a:srcRect l="739" t="10828" r="78334" b="62016"/>
            <a:stretch>
              <a:fillRect/>
            </a:stretch>
          </p:blipFill>
          <p:spPr bwMode="auto">
            <a:xfrm>
              <a:off x="312" y="1803"/>
              <a:ext cx="2236" cy="2180"/>
            </a:xfrm>
            <a:prstGeom prst="rect">
              <a:avLst/>
            </a:prstGeom>
            <a:noFill/>
            <a:ln w="9525">
              <a:noFill/>
              <a:miter lim="800000"/>
              <a:headEnd/>
              <a:tailEnd/>
            </a:ln>
            <a:effectLst/>
          </p:spPr>
        </p:pic>
        <p:sp>
          <p:nvSpPr>
            <p:cNvPr id="11" name="Rectangle 7"/>
            <p:cNvSpPr>
              <a:spLocks noChangeArrowheads="1"/>
            </p:cNvSpPr>
            <p:nvPr/>
          </p:nvSpPr>
          <p:spPr bwMode="auto">
            <a:xfrm>
              <a:off x="880" y="3160"/>
              <a:ext cx="952" cy="152"/>
            </a:xfrm>
            <a:prstGeom prst="rect">
              <a:avLst/>
            </a:prstGeom>
            <a:solidFill>
              <a:srgbClr val="FF0000">
                <a:alpha val="39999"/>
              </a:srgbClr>
            </a:solidFill>
            <a:ln w="9525">
              <a:noFill/>
              <a:miter lim="800000"/>
              <a:headEnd/>
              <a:tailEnd/>
            </a:ln>
            <a:effectLst/>
          </p:spPr>
          <p:txBody>
            <a:bodyPr wrap="none" anchor="ctr"/>
            <a:lstStyle/>
            <a:p>
              <a:endParaRPr lang="da-DK"/>
            </a:p>
          </p:txBody>
        </p:sp>
      </p:gr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Underflow Gates (Sluice)</a:t>
            </a:r>
          </a:p>
          <a:p>
            <a:pPr marL="0" indent="0">
              <a:buNone/>
            </a:pPr>
            <a:endParaRPr lang="en-GB" dirty="0"/>
          </a:p>
        </p:txBody>
      </p:sp>
      <p:pic>
        <p:nvPicPr>
          <p:cNvPr id="4" name="Picture 4" descr="SluiceGate"/>
          <p:cNvPicPr>
            <a:picLocks noChangeAspect="1" noChangeArrowheads="1"/>
          </p:cNvPicPr>
          <p:nvPr/>
        </p:nvPicPr>
        <p:blipFill>
          <a:blip r:embed="rId2"/>
          <a:srcRect l="6247"/>
          <a:stretch>
            <a:fillRect/>
          </a:stretch>
        </p:blipFill>
        <p:spPr bwMode="auto">
          <a:xfrm>
            <a:off x="395536" y="2142381"/>
            <a:ext cx="5864225" cy="3390900"/>
          </a:xfrm>
          <a:prstGeom prst="rect">
            <a:avLst/>
          </a:prstGeom>
          <a:noFill/>
          <a:ln w="9525">
            <a:solidFill>
              <a:schemeClr val="bg1"/>
            </a:solidFill>
            <a:miter lim="800000"/>
            <a:headEnd/>
            <a:tailEnd/>
          </a:ln>
        </p:spPr>
      </p:pic>
      <p:pic>
        <p:nvPicPr>
          <p:cNvPr id="5" name="Picture 5"/>
          <p:cNvPicPr>
            <a:picLocks noChangeAspect="1" noChangeArrowheads="1"/>
          </p:cNvPicPr>
          <p:nvPr/>
        </p:nvPicPr>
        <p:blipFill>
          <a:blip r:embed="rId3"/>
          <a:srcRect r="10306" b="6978"/>
          <a:stretch>
            <a:fillRect/>
          </a:stretch>
        </p:blipFill>
        <p:spPr bwMode="auto">
          <a:xfrm>
            <a:off x="6443911" y="2132856"/>
            <a:ext cx="2227262" cy="3413125"/>
          </a:xfrm>
          <a:prstGeom prst="rect">
            <a:avLst/>
          </a:prstGeom>
          <a:noFill/>
          <a:ln w="12700">
            <a:noFill/>
            <a:miter lim="800000"/>
            <a:headEnd type="none" w="sm" len="sm"/>
            <a:tailEnd type="none" w="sm" len="sm"/>
          </a:ln>
          <a:effectLst/>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4053482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Radial Gates (Spillways)</a:t>
            </a:r>
          </a:p>
          <a:p>
            <a:pPr marL="0" indent="0">
              <a:buNone/>
            </a:pPr>
            <a:endParaRPr lang="en-GB" dirty="0"/>
          </a:p>
        </p:txBody>
      </p:sp>
      <p:pic>
        <p:nvPicPr>
          <p:cNvPr id="4" name="Picture 4" descr="radialgate"/>
          <p:cNvPicPr>
            <a:picLocks noChangeAspect="1" noChangeArrowheads="1"/>
          </p:cNvPicPr>
          <p:nvPr/>
        </p:nvPicPr>
        <p:blipFill>
          <a:blip r:embed="rId2"/>
          <a:srcRect/>
          <a:stretch>
            <a:fillRect/>
          </a:stretch>
        </p:blipFill>
        <p:spPr bwMode="auto">
          <a:xfrm>
            <a:off x="457200" y="2309589"/>
            <a:ext cx="4203700" cy="3495675"/>
          </a:xfrm>
          <a:prstGeom prst="rect">
            <a:avLst/>
          </a:prstGeom>
          <a:noFill/>
          <a:ln w="9525">
            <a:solidFill>
              <a:schemeClr val="bg1"/>
            </a:solidFill>
            <a:miter lim="800000"/>
            <a:headEnd/>
            <a:tailEnd/>
          </a:ln>
        </p:spPr>
      </p:pic>
      <p:pic>
        <p:nvPicPr>
          <p:cNvPr id="5" name="Picture 5"/>
          <p:cNvPicPr>
            <a:picLocks noChangeAspect="1" noChangeArrowheads="1"/>
          </p:cNvPicPr>
          <p:nvPr/>
        </p:nvPicPr>
        <p:blipFill>
          <a:blip r:embed="rId3"/>
          <a:srcRect/>
          <a:stretch>
            <a:fillRect/>
          </a:stretch>
        </p:blipFill>
        <p:spPr bwMode="auto">
          <a:xfrm>
            <a:off x="4927600" y="3176364"/>
            <a:ext cx="3886200" cy="2628900"/>
          </a:xfrm>
          <a:prstGeom prst="rect">
            <a:avLst/>
          </a:prstGeom>
          <a:noFill/>
          <a:ln w="12700">
            <a:noFill/>
            <a:miter lim="800000"/>
            <a:headEnd type="none" w="sm" len="sm"/>
            <a:tailEnd type="none" w="sm" len="sm"/>
          </a:ln>
          <a:effectLst/>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Implemented with a Control Strategy</a:t>
            </a:r>
          </a:p>
          <a:p>
            <a:pPr marL="0" indent="0">
              <a:buNone/>
            </a:pPr>
            <a:endParaRPr lang="en-GB" dirty="0"/>
          </a:p>
        </p:txBody>
      </p:sp>
      <p:sp>
        <p:nvSpPr>
          <p:cNvPr id="4" name="Rectangle 4"/>
          <p:cNvSpPr>
            <a:spLocks noChangeArrowheads="1"/>
          </p:cNvSpPr>
          <p:nvPr/>
        </p:nvSpPr>
        <p:spPr bwMode="auto">
          <a:xfrm>
            <a:off x="703659" y="3032596"/>
            <a:ext cx="3835400" cy="523220"/>
          </a:xfrm>
          <a:prstGeom prst="rect">
            <a:avLst/>
          </a:prstGeom>
          <a:solidFill>
            <a:srgbClr val="FFFF00"/>
          </a:solidFill>
          <a:ln w="12700">
            <a:noFill/>
            <a:miter lim="800000"/>
            <a:headEnd type="none" w="sm" len="sm"/>
            <a:tailEnd type="none" w="sm" len="sm"/>
          </a:ln>
          <a:effectLst/>
        </p:spPr>
        <p:txBody>
          <a:bodyPr>
            <a:spAutoFit/>
          </a:bodyPr>
          <a:lstStyle/>
          <a:p>
            <a:pPr defTabSz="762000" eaLnBrk="0" hangingPunct="0"/>
            <a:r>
              <a:rPr lang="en-US" sz="1400" b="1" u="sng">
                <a:solidFill>
                  <a:schemeClr val="tx1"/>
                </a:solidFill>
                <a:latin typeface="Arial" charset="0"/>
              </a:rPr>
              <a:t>Logical</a:t>
            </a:r>
            <a:r>
              <a:rPr lang="en-US" sz="1400" b="1">
                <a:solidFill>
                  <a:schemeClr val="tx1"/>
                </a:solidFill>
                <a:latin typeface="Arial" charset="0"/>
              </a:rPr>
              <a:t> statements that define the conditions for implementing the strategy</a:t>
            </a:r>
          </a:p>
        </p:txBody>
      </p:sp>
      <p:sp>
        <p:nvSpPr>
          <p:cNvPr id="5" name="Rectangle 5"/>
          <p:cNvSpPr>
            <a:spLocks noChangeArrowheads="1"/>
          </p:cNvSpPr>
          <p:nvPr/>
        </p:nvSpPr>
        <p:spPr bwMode="auto">
          <a:xfrm>
            <a:off x="703659" y="4416896"/>
            <a:ext cx="3835400" cy="523220"/>
          </a:xfrm>
          <a:prstGeom prst="rect">
            <a:avLst/>
          </a:prstGeom>
          <a:solidFill>
            <a:srgbClr val="FFFF00"/>
          </a:solidFill>
          <a:ln w="12700">
            <a:noFill/>
            <a:miter lim="800000"/>
            <a:headEnd type="none" w="sm" len="sm"/>
            <a:tailEnd type="none" w="sm" len="sm"/>
          </a:ln>
          <a:effectLst/>
        </p:spPr>
        <p:txBody>
          <a:bodyPr>
            <a:spAutoFit/>
          </a:bodyPr>
          <a:lstStyle/>
          <a:p>
            <a:pPr defTabSz="762000" eaLnBrk="0" hangingPunct="0"/>
            <a:r>
              <a:rPr lang="en-US" sz="1400" b="1">
                <a:solidFill>
                  <a:schemeClr val="tx1"/>
                </a:solidFill>
                <a:latin typeface="Arial" charset="0"/>
              </a:rPr>
              <a:t>The settings (or </a:t>
            </a:r>
            <a:r>
              <a:rPr lang="en-US" sz="1400" b="1" i="1" u="sng">
                <a:solidFill>
                  <a:schemeClr val="tx1"/>
                </a:solidFill>
                <a:latin typeface="Arial" charset="0"/>
              </a:rPr>
              <a:t>Target Point</a:t>
            </a:r>
            <a:r>
              <a:rPr lang="en-US" sz="1400" b="1">
                <a:solidFill>
                  <a:schemeClr val="tx1"/>
                </a:solidFill>
                <a:latin typeface="Arial" charset="0"/>
              </a:rPr>
              <a:t> ) for the structure as a function of the </a:t>
            </a:r>
            <a:r>
              <a:rPr lang="en-US" sz="1400" b="1" i="1" u="sng">
                <a:solidFill>
                  <a:schemeClr val="tx1"/>
                </a:solidFill>
                <a:latin typeface="Arial" charset="0"/>
              </a:rPr>
              <a:t>Control Point</a:t>
            </a:r>
            <a:endParaRPr lang="en-US" sz="1400" b="1">
              <a:solidFill>
                <a:schemeClr val="tx1"/>
              </a:solidFill>
              <a:latin typeface="Arial" charset="0"/>
            </a:endParaRPr>
          </a:p>
        </p:txBody>
      </p:sp>
      <p:sp>
        <p:nvSpPr>
          <p:cNvPr id="6" name="Rectangle 6"/>
          <p:cNvSpPr>
            <a:spLocks noChangeArrowheads="1"/>
          </p:cNvSpPr>
          <p:nvPr/>
        </p:nvSpPr>
        <p:spPr bwMode="auto">
          <a:xfrm>
            <a:off x="654447" y="1902296"/>
            <a:ext cx="5384800" cy="2289175"/>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A Control Strategy consists of:</a:t>
            </a:r>
          </a:p>
          <a:p>
            <a:endParaRPr lang="en-US"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A Control Definition</a:t>
            </a:r>
            <a:br>
              <a:rPr lang="en-US" sz="1800" dirty="0">
                <a:solidFill>
                  <a:srgbClr val="FFFFFF"/>
                </a:solidFill>
                <a:latin typeface="Arial" charset="0"/>
              </a:rPr>
            </a:br>
            <a:r>
              <a:rPr lang="en-US" sz="1800" dirty="0">
                <a:solidFill>
                  <a:srgbClr val="FFFFFF"/>
                </a:solidFill>
                <a:latin typeface="Arial" charset="0"/>
              </a:rPr>
              <a:t/>
            </a:r>
            <a:br>
              <a:rPr lang="en-US" sz="1800" dirty="0">
                <a:solidFill>
                  <a:srgbClr val="FFFFFF"/>
                </a:solidFill>
                <a:latin typeface="Arial" charset="0"/>
              </a:rPr>
            </a:br>
            <a:r>
              <a:rPr lang="en-US" sz="1800" dirty="0">
                <a:solidFill>
                  <a:srgbClr val="FFFFFF"/>
                </a:solidFill>
                <a:latin typeface="Arial" charset="0"/>
              </a:rPr>
              <a:t/>
            </a:r>
            <a:br>
              <a:rPr lang="en-US" sz="1800" dirty="0">
                <a:solidFill>
                  <a:srgbClr val="FFFFFF"/>
                </a:solidFill>
                <a:latin typeface="Arial" charset="0"/>
              </a:rPr>
            </a:br>
            <a:r>
              <a:rPr lang="en-US" sz="1800" dirty="0">
                <a:solidFill>
                  <a:srgbClr val="FFFFFF"/>
                </a:solidFill>
                <a:latin typeface="Arial" charset="0"/>
              </a:rPr>
              <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A Control Rule</a:t>
            </a:r>
            <a:endParaRPr lang="en-GB" sz="1800" dirty="0">
              <a:solidFill>
                <a:srgbClr val="FFFFFF"/>
              </a:solidFill>
              <a:latin typeface="Arial" charset="0"/>
            </a:endParaRPr>
          </a:p>
        </p:txBody>
      </p:sp>
      <p:pic>
        <p:nvPicPr>
          <p:cNvPr id="7" name="Picture 7"/>
          <p:cNvPicPr>
            <a:picLocks noChangeAspect="1" noChangeArrowheads="1"/>
          </p:cNvPicPr>
          <p:nvPr/>
        </p:nvPicPr>
        <p:blipFill>
          <a:blip r:embed="rId2"/>
          <a:srcRect/>
          <a:stretch>
            <a:fillRect/>
          </a:stretch>
        </p:blipFill>
        <p:spPr bwMode="auto">
          <a:xfrm>
            <a:off x="6034484" y="1892771"/>
            <a:ext cx="1993900" cy="4200525"/>
          </a:xfrm>
          <a:prstGeom prst="rect">
            <a:avLst/>
          </a:prstGeom>
          <a:noFill/>
          <a:ln w="12700">
            <a:noFill/>
            <a:miter lim="800000"/>
            <a:headEnd type="none" w="sm" len="sm"/>
            <a:tailEnd type="none" w="sm" len="sm"/>
          </a:ln>
          <a:effectLst/>
        </p:spPr>
      </p:pic>
      <p:sp>
        <p:nvSpPr>
          <p:cNvPr id="8" name="Rectangle 4"/>
          <p:cNvSpPr>
            <a:spLocks noChangeArrowheads="1"/>
          </p:cNvSpPr>
          <p:nvPr/>
        </p:nvSpPr>
        <p:spPr bwMode="auto">
          <a:xfrm>
            <a:off x="702045" y="3021494"/>
            <a:ext cx="3835400" cy="52322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u="sng">
                <a:solidFill>
                  <a:schemeClr val="tx1"/>
                </a:solidFill>
                <a:latin typeface="Arial" charset="0"/>
              </a:rPr>
              <a:t>Logical</a:t>
            </a:r>
            <a:r>
              <a:rPr lang="en-US" sz="1400" b="1">
                <a:solidFill>
                  <a:schemeClr val="tx1"/>
                </a:solidFill>
                <a:latin typeface="Arial" charset="0"/>
              </a:rPr>
              <a:t> statements that define the conditions for implementing the strategy</a:t>
            </a:r>
          </a:p>
        </p:txBody>
      </p:sp>
      <p:sp>
        <p:nvSpPr>
          <p:cNvPr id="9" name="Rectangle 5"/>
          <p:cNvSpPr>
            <a:spLocks noChangeArrowheads="1"/>
          </p:cNvSpPr>
          <p:nvPr/>
        </p:nvSpPr>
        <p:spPr bwMode="auto">
          <a:xfrm>
            <a:off x="702045" y="4405794"/>
            <a:ext cx="3835400" cy="52322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en-US" sz="1400" b="1" dirty="0">
                <a:solidFill>
                  <a:schemeClr val="tx1"/>
                </a:solidFill>
                <a:latin typeface="Arial" charset="0"/>
              </a:rPr>
              <a:t>The settings (or </a:t>
            </a:r>
            <a:r>
              <a:rPr lang="en-US" sz="1400" b="1" i="1" u="sng" dirty="0">
                <a:solidFill>
                  <a:schemeClr val="tx1"/>
                </a:solidFill>
                <a:latin typeface="Arial" charset="0"/>
              </a:rPr>
              <a:t>Target Point</a:t>
            </a:r>
            <a:r>
              <a:rPr lang="en-US" sz="1400" b="1" dirty="0">
                <a:solidFill>
                  <a:schemeClr val="tx1"/>
                </a:solidFill>
                <a:latin typeface="Arial" charset="0"/>
              </a:rPr>
              <a:t> ) for the structure as a function of the </a:t>
            </a:r>
            <a:r>
              <a:rPr lang="en-US" sz="1400" b="1" i="1" u="sng" dirty="0">
                <a:solidFill>
                  <a:schemeClr val="tx1"/>
                </a:solidFill>
                <a:latin typeface="Arial" charset="0"/>
              </a:rPr>
              <a:t>Control Point</a:t>
            </a:r>
            <a:endParaRPr lang="en-US" sz="1400" b="1" dirty="0">
              <a:solidFill>
                <a:schemeClr val="tx1"/>
              </a:solidFill>
              <a:latin typeface="Arial" charset="0"/>
            </a:endParaRPr>
          </a:p>
        </p:txBody>
      </p:sp>
      <p:sp>
        <p:nvSpPr>
          <p:cNvPr id="10" name="Footer Placeholder 9"/>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Logical Decision Tree – Control Strategy</a:t>
            </a:r>
          </a:p>
          <a:p>
            <a:pPr marL="0" indent="0">
              <a:buNone/>
            </a:pPr>
            <a:endParaRPr lang="en-GB" dirty="0"/>
          </a:p>
        </p:txBody>
      </p:sp>
      <p:sp>
        <p:nvSpPr>
          <p:cNvPr id="4" name="Rectangle 2"/>
          <p:cNvSpPr>
            <a:spLocks noChangeArrowheads="1"/>
          </p:cNvSpPr>
          <p:nvPr/>
        </p:nvSpPr>
        <p:spPr bwMode="auto">
          <a:xfrm>
            <a:off x="6591002" y="2027386"/>
            <a:ext cx="1092200" cy="495300"/>
          </a:xfrm>
          <a:prstGeom prst="rect">
            <a:avLst/>
          </a:prstGeom>
          <a:solidFill>
            <a:schemeClr val="bg2"/>
          </a:solidFill>
          <a:ln w="9525">
            <a:solidFill>
              <a:schemeClr val="tx1"/>
            </a:solidFill>
            <a:miter lim="800000"/>
            <a:headEnd/>
            <a:tailEnd/>
          </a:ln>
          <a:effectLst/>
        </p:spPr>
        <p:txBody>
          <a:bodyPr wrap="none" anchor="ctr"/>
          <a:lstStyle/>
          <a:p>
            <a:endParaRPr lang="da-DK"/>
          </a:p>
        </p:txBody>
      </p:sp>
      <p:sp>
        <p:nvSpPr>
          <p:cNvPr id="5" name="Line 5"/>
          <p:cNvSpPr>
            <a:spLocks noChangeShapeType="1"/>
          </p:cNvSpPr>
          <p:nvPr/>
        </p:nvSpPr>
        <p:spPr bwMode="auto">
          <a:xfrm>
            <a:off x="2349202" y="2433786"/>
            <a:ext cx="0" cy="685800"/>
          </a:xfrm>
          <a:prstGeom prst="line">
            <a:avLst/>
          </a:prstGeom>
          <a:noFill/>
          <a:ln w="25400">
            <a:solidFill>
              <a:schemeClr val="tx1"/>
            </a:solidFill>
            <a:round/>
            <a:headEnd type="none" w="sm" len="sm"/>
            <a:tailEnd type="stealth" w="med" len="lg"/>
          </a:ln>
          <a:effectLst/>
        </p:spPr>
        <p:txBody>
          <a:bodyPr wrap="none" anchor="ctr"/>
          <a:lstStyle/>
          <a:p>
            <a:endParaRPr lang="da-DK"/>
          </a:p>
        </p:txBody>
      </p:sp>
      <p:sp>
        <p:nvSpPr>
          <p:cNvPr id="6" name="Text Box 6"/>
          <p:cNvSpPr txBox="1">
            <a:spLocks noChangeArrowheads="1"/>
          </p:cNvSpPr>
          <p:nvPr/>
        </p:nvSpPr>
        <p:spPr bwMode="auto">
          <a:xfrm>
            <a:off x="1206202" y="3143399"/>
            <a:ext cx="1947863"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Priority 1 Logicals</a:t>
            </a:r>
            <a:endParaRPr lang="en-GB" sz="1600" b="1">
              <a:solidFill>
                <a:srgbClr val="FFFFFF"/>
              </a:solidFill>
              <a:latin typeface="Arial"/>
            </a:endParaRPr>
          </a:p>
        </p:txBody>
      </p:sp>
      <p:sp>
        <p:nvSpPr>
          <p:cNvPr id="7" name="Text Box 7"/>
          <p:cNvSpPr txBox="1">
            <a:spLocks noChangeArrowheads="1"/>
          </p:cNvSpPr>
          <p:nvPr/>
        </p:nvSpPr>
        <p:spPr bwMode="auto">
          <a:xfrm>
            <a:off x="1206202" y="4235599"/>
            <a:ext cx="1947863"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Priority 2 Logicals</a:t>
            </a:r>
            <a:endParaRPr lang="en-GB" sz="1600" b="1">
              <a:solidFill>
                <a:srgbClr val="FFFFFF"/>
              </a:solidFill>
              <a:latin typeface="Arial"/>
            </a:endParaRPr>
          </a:p>
        </p:txBody>
      </p:sp>
      <p:sp>
        <p:nvSpPr>
          <p:cNvPr id="8" name="Text Box 8"/>
          <p:cNvSpPr txBox="1">
            <a:spLocks noChangeArrowheads="1"/>
          </p:cNvSpPr>
          <p:nvPr/>
        </p:nvSpPr>
        <p:spPr bwMode="auto">
          <a:xfrm>
            <a:off x="1130002" y="5848499"/>
            <a:ext cx="1981200"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Priority </a:t>
            </a:r>
            <a:r>
              <a:rPr lang="en-GB" sz="1600" b="1" i="1" smtClean="0">
                <a:solidFill>
                  <a:srgbClr val="FFFFFF"/>
                </a:solidFill>
                <a:latin typeface="Arial"/>
              </a:rPr>
              <a:t>N </a:t>
            </a:r>
            <a:r>
              <a:rPr lang="en-GB" sz="1600" b="1" smtClean="0">
                <a:solidFill>
                  <a:srgbClr val="FFFFFF"/>
                </a:solidFill>
                <a:latin typeface="Arial"/>
              </a:rPr>
              <a:t>Logicals</a:t>
            </a:r>
            <a:endParaRPr lang="en-GB" sz="1600" b="1">
              <a:solidFill>
                <a:srgbClr val="FFFFFF"/>
              </a:solidFill>
              <a:latin typeface="Arial"/>
            </a:endParaRPr>
          </a:p>
        </p:txBody>
      </p:sp>
      <p:sp>
        <p:nvSpPr>
          <p:cNvPr id="9" name="Line 9"/>
          <p:cNvSpPr>
            <a:spLocks noChangeShapeType="1"/>
          </p:cNvSpPr>
          <p:nvPr/>
        </p:nvSpPr>
        <p:spPr bwMode="auto">
          <a:xfrm>
            <a:off x="3200102" y="3348186"/>
            <a:ext cx="1524000" cy="0"/>
          </a:xfrm>
          <a:prstGeom prst="line">
            <a:avLst/>
          </a:prstGeom>
          <a:noFill/>
          <a:ln w="25400">
            <a:solidFill>
              <a:schemeClr val="tx1"/>
            </a:solidFill>
            <a:round/>
            <a:headEnd type="none" w="sm" len="sm"/>
            <a:tailEnd type="stealth" w="med" len="lg"/>
          </a:ln>
          <a:effectLst/>
        </p:spPr>
        <p:txBody>
          <a:bodyPr wrap="none" anchor="ctr"/>
          <a:lstStyle/>
          <a:p>
            <a:endParaRPr lang="da-DK"/>
          </a:p>
        </p:txBody>
      </p:sp>
      <p:sp>
        <p:nvSpPr>
          <p:cNvPr id="10" name="Line 10"/>
          <p:cNvSpPr>
            <a:spLocks noChangeShapeType="1"/>
          </p:cNvSpPr>
          <p:nvPr/>
        </p:nvSpPr>
        <p:spPr bwMode="auto">
          <a:xfrm>
            <a:off x="3200102" y="4414986"/>
            <a:ext cx="1524000" cy="0"/>
          </a:xfrm>
          <a:prstGeom prst="line">
            <a:avLst/>
          </a:prstGeom>
          <a:noFill/>
          <a:ln w="25400">
            <a:solidFill>
              <a:schemeClr val="tx1"/>
            </a:solidFill>
            <a:round/>
            <a:headEnd type="none" w="sm" len="sm"/>
            <a:tailEnd type="stealth" w="med" len="lg"/>
          </a:ln>
          <a:effectLst/>
        </p:spPr>
        <p:txBody>
          <a:bodyPr wrap="none" anchor="ctr"/>
          <a:lstStyle/>
          <a:p>
            <a:endParaRPr lang="da-DK"/>
          </a:p>
        </p:txBody>
      </p:sp>
      <p:sp>
        <p:nvSpPr>
          <p:cNvPr id="11" name="Line 11"/>
          <p:cNvSpPr>
            <a:spLocks noChangeShapeType="1"/>
          </p:cNvSpPr>
          <p:nvPr/>
        </p:nvSpPr>
        <p:spPr bwMode="auto">
          <a:xfrm>
            <a:off x="3339802" y="6010424"/>
            <a:ext cx="2959100" cy="12700"/>
          </a:xfrm>
          <a:prstGeom prst="line">
            <a:avLst/>
          </a:prstGeom>
          <a:noFill/>
          <a:ln w="25400">
            <a:solidFill>
              <a:schemeClr val="bg2"/>
            </a:solidFill>
            <a:round/>
            <a:headEnd type="none" w="sm" len="sm"/>
            <a:tailEnd type="stealth" w="med" len="lg"/>
          </a:ln>
          <a:effectLst/>
        </p:spPr>
        <p:txBody>
          <a:bodyPr wrap="none" anchor="ctr"/>
          <a:lstStyle/>
          <a:p>
            <a:endParaRPr lang="da-DK"/>
          </a:p>
        </p:txBody>
      </p:sp>
      <p:sp>
        <p:nvSpPr>
          <p:cNvPr id="12" name="Text Box 12"/>
          <p:cNvSpPr txBox="1">
            <a:spLocks noChangeArrowheads="1"/>
          </p:cNvSpPr>
          <p:nvPr/>
        </p:nvSpPr>
        <p:spPr bwMode="auto">
          <a:xfrm>
            <a:off x="4330402" y="5683399"/>
            <a:ext cx="1381125"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i="1" smtClean="0">
                <a:solidFill>
                  <a:srgbClr val="FFFFFF"/>
                </a:solidFill>
                <a:latin typeface="Arial"/>
              </a:rPr>
              <a:t>Always True</a:t>
            </a:r>
            <a:endParaRPr lang="en-GB" sz="1600" b="1" u="sng" dirty="0">
              <a:solidFill>
                <a:srgbClr val="FFFFFF"/>
              </a:solidFill>
              <a:latin typeface="Arial"/>
            </a:endParaRPr>
          </a:p>
        </p:txBody>
      </p:sp>
      <p:sp>
        <p:nvSpPr>
          <p:cNvPr id="13" name="Text Box 13"/>
          <p:cNvSpPr txBox="1">
            <a:spLocks noChangeArrowheads="1"/>
          </p:cNvSpPr>
          <p:nvPr/>
        </p:nvSpPr>
        <p:spPr bwMode="auto">
          <a:xfrm>
            <a:off x="3581102" y="4121299"/>
            <a:ext cx="623888"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i="1" smtClean="0">
                <a:solidFill>
                  <a:srgbClr val="FFFFFF"/>
                </a:solidFill>
                <a:latin typeface="Arial"/>
              </a:rPr>
              <a:t>True</a:t>
            </a:r>
            <a:endParaRPr lang="en-GB" sz="1600" b="1" u="sng" dirty="0">
              <a:solidFill>
                <a:srgbClr val="FFFFFF"/>
              </a:solidFill>
              <a:latin typeface="Arial"/>
            </a:endParaRPr>
          </a:p>
        </p:txBody>
      </p:sp>
      <p:sp>
        <p:nvSpPr>
          <p:cNvPr id="14" name="Text Box 14"/>
          <p:cNvSpPr txBox="1">
            <a:spLocks noChangeArrowheads="1"/>
          </p:cNvSpPr>
          <p:nvPr/>
        </p:nvSpPr>
        <p:spPr bwMode="auto">
          <a:xfrm>
            <a:off x="3581102" y="3043386"/>
            <a:ext cx="623888"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i="1" smtClean="0">
                <a:solidFill>
                  <a:srgbClr val="FFFFFF"/>
                </a:solidFill>
                <a:latin typeface="Arial"/>
              </a:rPr>
              <a:t>True</a:t>
            </a:r>
            <a:endParaRPr lang="en-GB" sz="1600" b="1" i="1" dirty="0">
              <a:solidFill>
                <a:srgbClr val="FFFFFF"/>
              </a:solidFill>
              <a:latin typeface="Arial"/>
            </a:endParaRPr>
          </a:p>
        </p:txBody>
      </p:sp>
      <p:sp>
        <p:nvSpPr>
          <p:cNvPr id="15" name="Line 15"/>
          <p:cNvSpPr>
            <a:spLocks noChangeShapeType="1"/>
          </p:cNvSpPr>
          <p:nvPr/>
        </p:nvSpPr>
        <p:spPr bwMode="auto">
          <a:xfrm>
            <a:off x="2349202" y="3500586"/>
            <a:ext cx="0" cy="762000"/>
          </a:xfrm>
          <a:prstGeom prst="line">
            <a:avLst/>
          </a:prstGeom>
          <a:noFill/>
          <a:ln w="25400">
            <a:solidFill>
              <a:schemeClr val="tx1"/>
            </a:solidFill>
            <a:round/>
            <a:headEnd type="none" w="sm" len="sm"/>
            <a:tailEnd type="stealth" w="med" len="lg"/>
          </a:ln>
          <a:effectLst/>
        </p:spPr>
        <p:txBody>
          <a:bodyPr wrap="none" anchor="ctr"/>
          <a:lstStyle/>
          <a:p>
            <a:endParaRPr lang="da-DK"/>
          </a:p>
        </p:txBody>
      </p:sp>
      <p:sp>
        <p:nvSpPr>
          <p:cNvPr id="16" name="Line 16"/>
          <p:cNvSpPr>
            <a:spLocks noChangeShapeType="1"/>
          </p:cNvSpPr>
          <p:nvPr/>
        </p:nvSpPr>
        <p:spPr bwMode="auto">
          <a:xfrm>
            <a:off x="2349202" y="4592786"/>
            <a:ext cx="0" cy="1206500"/>
          </a:xfrm>
          <a:prstGeom prst="line">
            <a:avLst/>
          </a:prstGeom>
          <a:noFill/>
          <a:ln w="25400">
            <a:solidFill>
              <a:schemeClr val="tx1"/>
            </a:solidFill>
            <a:prstDash val="dash"/>
            <a:round/>
            <a:headEnd type="none" w="sm" len="sm"/>
            <a:tailEnd type="stealth" w="med" len="lg"/>
          </a:ln>
          <a:effectLst/>
        </p:spPr>
        <p:txBody>
          <a:bodyPr wrap="none" anchor="ctr"/>
          <a:lstStyle/>
          <a:p>
            <a:endParaRPr lang="da-DK"/>
          </a:p>
        </p:txBody>
      </p:sp>
      <p:sp>
        <p:nvSpPr>
          <p:cNvPr id="17" name="Rectangle 17"/>
          <p:cNvSpPr>
            <a:spLocks noChangeArrowheads="1"/>
          </p:cNvSpPr>
          <p:nvPr/>
        </p:nvSpPr>
        <p:spPr bwMode="auto">
          <a:xfrm>
            <a:off x="2349202" y="3600599"/>
            <a:ext cx="703263"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AU" sz="1600" b="1" i="1" dirty="0">
                <a:solidFill>
                  <a:srgbClr val="FFFFFF"/>
                </a:solidFill>
                <a:latin typeface="Arial" charset="0"/>
              </a:rPr>
              <a:t>False</a:t>
            </a:r>
          </a:p>
        </p:txBody>
      </p:sp>
      <p:sp>
        <p:nvSpPr>
          <p:cNvPr id="18" name="Rectangle 18"/>
          <p:cNvSpPr>
            <a:spLocks noChangeArrowheads="1"/>
          </p:cNvSpPr>
          <p:nvPr/>
        </p:nvSpPr>
        <p:spPr bwMode="auto">
          <a:xfrm>
            <a:off x="2349202" y="4667399"/>
            <a:ext cx="703263"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AU" sz="1600" b="1" i="1" dirty="0">
                <a:solidFill>
                  <a:srgbClr val="FFFFFF"/>
                </a:solidFill>
                <a:latin typeface="Arial" charset="0"/>
              </a:rPr>
              <a:t>False</a:t>
            </a:r>
          </a:p>
        </p:txBody>
      </p:sp>
      <p:sp>
        <p:nvSpPr>
          <p:cNvPr id="19" name="Text Box 19"/>
          <p:cNvSpPr txBox="1">
            <a:spLocks noChangeArrowheads="1"/>
          </p:cNvSpPr>
          <p:nvPr/>
        </p:nvSpPr>
        <p:spPr bwMode="auto">
          <a:xfrm>
            <a:off x="4787602" y="3143399"/>
            <a:ext cx="1166813"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Strategy 1</a:t>
            </a:r>
            <a:endParaRPr lang="en-GB" sz="1600" b="1">
              <a:solidFill>
                <a:srgbClr val="FFFFFF"/>
              </a:solidFill>
              <a:latin typeface="Arial"/>
            </a:endParaRPr>
          </a:p>
        </p:txBody>
      </p:sp>
      <p:sp>
        <p:nvSpPr>
          <p:cNvPr id="20" name="Text Box 20"/>
          <p:cNvSpPr txBox="1">
            <a:spLocks noChangeArrowheads="1"/>
          </p:cNvSpPr>
          <p:nvPr/>
        </p:nvSpPr>
        <p:spPr bwMode="auto">
          <a:xfrm>
            <a:off x="4787602" y="4235599"/>
            <a:ext cx="1166813"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Strategy 2</a:t>
            </a:r>
            <a:endParaRPr lang="en-GB" sz="1600" b="1">
              <a:solidFill>
                <a:srgbClr val="FFFFFF"/>
              </a:solidFill>
              <a:latin typeface="Arial"/>
            </a:endParaRPr>
          </a:p>
        </p:txBody>
      </p:sp>
      <p:sp>
        <p:nvSpPr>
          <p:cNvPr id="21" name="Text Box 21"/>
          <p:cNvSpPr txBox="1">
            <a:spLocks noChangeArrowheads="1"/>
          </p:cNvSpPr>
          <p:nvPr/>
        </p:nvSpPr>
        <p:spPr bwMode="auto">
          <a:xfrm>
            <a:off x="6540202" y="5848499"/>
            <a:ext cx="1200150"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smtClean="0">
                <a:solidFill>
                  <a:srgbClr val="FFFFFF"/>
                </a:solidFill>
                <a:latin typeface="Arial"/>
              </a:rPr>
              <a:t>Strategy N</a:t>
            </a:r>
            <a:endParaRPr lang="en-GB" sz="1600" b="1">
              <a:solidFill>
                <a:srgbClr val="FFFFFF"/>
              </a:solidFill>
              <a:latin typeface="Arial"/>
            </a:endParaRPr>
          </a:p>
        </p:txBody>
      </p:sp>
      <p:sp>
        <p:nvSpPr>
          <p:cNvPr id="22" name="Line 22"/>
          <p:cNvSpPr>
            <a:spLocks noChangeShapeType="1"/>
          </p:cNvSpPr>
          <p:nvPr/>
        </p:nvSpPr>
        <p:spPr bwMode="auto">
          <a:xfrm flipH="1" flipV="1">
            <a:off x="7149802" y="2560786"/>
            <a:ext cx="0" cy="3124200"/>
          </a:xfrm>
          <a:prstGeom prst="line">
            <a:avLst/>
          </a:prstGeom>
          <a:noFill/>
          <a:ln w="25400">
            <a:solidFill>
              <a:schemeClr val="accent2"/>
            </a:solidFill>
            <a:round/>
            <a:headEnd type="none" w="sm" len="sm"/>
            <a:tailEnd type="stealth" w="lg" len="lg"/>
          </a:ln>
          <a:effectLst/>
        </p:spPr>
        <p:txBody>
          <a:bodyPr wrap="none" anchor="ctr"/>
          <a:lstStyle/>
          <a:p>
            <a:endParaRPr lang="da-DK"/>
          </a:p>
        </p:txBody>
      </p:sp>
      <p:sp>
        <p:nvSpPr>
          <p:cNvPr id="23" name="Line 23"/>
          <p:cNvSpPr>
            <a:spLocks noChangeShapeType="1"/>
          </p:cNvSpPr>
          <p:nvPr/>
        </p:nvSpPr>
        <p:spPr bwMode="auto">
          <a:xfrm>
            <a:off x="6159202" y="4414986"/>
            <a:ext cx="990600" cy="0"/>
          </a:xfrm>
          <a:prstGeom prst="line">
            <a:avLst/>
          </a:prstGeom>
          <a:noFill/>
          <a:ln w="25400">
            <a:solidFill>
              <a:schemeClr val="accent2"/>
            </a:solidFill>
            <a:round/>
            <a:headEnd type="none" w="sm" len="sm"/>
            <a:tailEnd type="stealth" w="lg" len="lg"/>
          </a:ln>
          <a:effectLst/>
        </p:spPr>
        <p:txBody>
          <a:bodyPr wrap="none" anchor="ctr"/>
          <a:lstStyle/>
          <a:p>
            <a:endParaRPr lang="da-DK"/>
          </a:p>
        </p:txBody>
      </p:sp>
      <p:sp>
        <p:nvSpPr>
          <p:cNvPr id="24" name="Line 24"/>
          <p:cNvSpPr>
            <a:spLocks noChangeShapeType="1"/>
          </p:cNvSpPr>
          <p:nvPr/>
        </p:nvSpPr>
        <p:spPr bwMode="auto">
          <a:xfrm>
            <a:off x="6159202" y="3335486"/>
            <a:ext cx="990600" cy="0"/>
          </a:xfrm>
          <a:prstGeom prst="line">
            <a:avLst/>
          </a:prstGeom>
          <a:noFill/>
          <a:ln w="25400">
            <a:solidFill>
              <a:schemeClr val="accent2"/>
            </a:solidFill>
            <a:round/>
            <a:headEnd type="none" w="sm" len="sm"/>
            <a:tailEnd type="stealth" w="lg" len="lg"/>
          </a:ln>
          <a:effectLst/>
        </p:spPr>
        <p:txBody>
          <a:bodyPr wrap="none" anchor="ctr"/>
          <a:lstStyle/>
          <a:p>
            <a:endParaRPr lang="da-DK"/>
          </a:p>
        </p:txBody>
      </p:sp>
      <p:sp>
        <p:nvSpPr>
          <p:cNvPr id="25" name="Text Box 25"/>
          <p:cNvSpPr txBox="1">
            <a:spLocks noChangeArrowheads="1"/>
          </p:cNvSpPr>
          <p:nvPr/>
        </p:nvSpPr>
        <p:spPr bwMode="auto">
          <a:xfrm>
            <a:off x="1307802" y="1844824"/>
            <a:ext cx="2062163" cy="581025"/>
          </a:xfrm>
          <a:prstGeom prst="rect">
            <a:avLst/>
          </a:prstGeom>
          <a:noFill/>
          <a:ln w="12700">
            <a:noFill/>
            <a:miter lim="800000"/>
            <a:headEnd type="none" w="sm" len="sm"/>
            <a:tailEnd type="none" w="sm" len="sm"/>
          </a:ln>
          <a:effectLst/>
        </p:spPr>
        <p:txBody>
          <a:bodyPr wrap="none">
            <a:spAutoFit/>
          </a:bodyPr>
          <a:lstStyle/>
          <a:p>
            <a:pPr algn="ctr" defTabSz="762000" eaLnBrk="0" hangingPunct="0"/>
            <a:r>
              <a:rPr lang="en-GB" sz="1600" b="1" i="1" smtClean="0">
                <a:solidFill>
                  <a:srgbClr val="FFFFFF"/>
                </a:solidFill>
                <a:latin typeface="Arial"/>
              </a:rPr>
              <a:t>Start</a:t>
            </a:r>
            <a:br>
              <a:rPr lang="en-GB" sz="1600" b="1" i="1" smtClean="0">
                <a:solidFill>
                  <a:srgbClr val="FFFFFF"/>
                </a:solidFill>
                <a:latin typeface="Arial"/>
              </a:rPr>
            </a:br>
            <a:r>
              <a:rPr lang="en-GB" sz="1600" b="1" i="1" smtClean="0">
                <a:solidFill>
                  <a:srgbClr val="FFFFFF"/>
                </a:solidFill>
                <a:latin typeface="Arial"/>
              </a:rPr>
              <a:t>(for each time step)</a:t>
            </a:r>
            <a:endParaRPr lang="en-GB" sz="1600" b="1" u="sng">
              <a:solidFill>
                <a:srgbClr val="FFFFFF"/>
              </a:solidFill>
              <a:latin typeface="Arial"/>
            </a:endParaRPr>
          </a:p>
        </p:txBody>
      </p:sp>
      <p:sp>
        <p:nvSpPr>
          <p:cNvPr id="26" name="Text Box 26"/>
          <p:cNvSpPr txBox="1">
            <a:spLocks noChangeArrowheads="1"/>
          </p:cNvSpPr>
          <p:nvPr/>
        </p:nvSpPr>
        <p:spPr bwMode="auto">
          <a:xfrm>
            <a:off x="6629102" y="2111524"/>
            <a:ext cx="1009650" cy="33655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600" b="1" i="1" dirty="0" smtClean="0">
                <a:solidFill>
                  <a:schemeClr val="tx1"/>
                </a:solidFill>
                <a:latin typeface="Arial"/>
              </a:rPr>
              <a:t>Set Gate</a:t>
            </a:r>
            <a:endParaRPr lang="en-GB" sz="1600" b="1" u="sng" dirty="0">
              <a:solidFill>
                <a:schemeClr val="tx1"/>
              </a:solidFill>
              <a:latin typeface="Arial"/>
            </a:endParaRPr>
          </a:p>
        </p:txBody>
      </p:sp>
      <p:sp>
        <p:nvSpPr>
          <p:cNvPr id="27" name="Footer Placeholder 2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CONTROL STRUCTURES</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Control and Target Points</a:t>
            </a:r>
          </a:p>
          <a:p>
            <a:pPr marL="0" indent="0">
              <a:buNone/>
            </a:pPr>
            <a:endParaRPr lang="en-GB" dirty="0"/>
          </a:p>
        </p:txBody>
      </p:sp>
      <p:sp>
        <p:nvSpPr>
          <p:cNvPr id="4" name="Rectangle 2"/>
          <p:cNvSpPr>
            <a:spLocks noChangeArrowheads="1"/>
          </p:cNvSpPr>
          <p:nvPr/>
        </p:nvSpPr>
        <p:spPr bwMode="auto">
          <a:xfrm>
            <a:off x="5382840" y="2712740"/>
            <a:ext cx="3149600" cy="3302000"/>
          </a:xfrm>
          <a:prstGeom prst="rect">
            <a:avLst/>
          </a:prstGeom>
          <a:solidFill>
            <a:schemeClr val="bg2"/>
          </a:solidFill>
          <a:ln w="9525">
            <a:solidFill>
              <a:schemeClr val="tx1"/>
            </a:solidFill>
            <a:miter lim="800000"/>
            <a:headEnd/>
            <a:tailEnd/>
          </a:ln>
          <a:effectLst/>
        </p:spPr>
        <p:txBody>
          <a:bodyPr wrap="none" anchor="ctr"/>
          <a:lstStyle/>
          <a:p>
            <a:endParaRPr lang="da-DK"/>
          </a:p>
        </p:txBody>
      </p:sp>
      <p:sp>
        <p:nvSpPr>
          <p:cNvPr id="5" name="Rectangle 5"/>
          <p:cNvSpPr>
            <a:spLocks noChangeArrowheads="1"/>
          </p:cNvSpPr>
          <p:nvPr/>
        </p:nvSpPr>
        <p:spPr bwMode="auto">
          <a:xfrm>
            <a:off x="621928" y="1988840"/>
            <a:ext cx="5384800" cy="3970318"/>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A Control Point is the Variable used to</a:t>
            </a:r>
            <a:br>
              <a:rPr lang="en-US" sz="1800" b="1" dirty="0">
                <a:solidFill>
                  <a:srgbClr val="FFFFFF"/>
                </a:solidFill>
                <a:latin typeface="Arial" charset="0"/>
              </a:rPr>
            </a:br>
            <a:r>
              <a:rPr lang="en-US" sz="1800" b="1" dirty="0">
                <a:solidFill>
                  <a:srgbClr val="FFFFFF"/>
                </a:solidFill>
                <a:latin typeface="Arial" charset="0"/>
              </a:rPr>
              <a:t>Determine the Target Function:</a:t>
            </a:r>
          </a:p>
          <a:p>
            <a:endParaRPr lang="en-US"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a:t>
            </a:r>
            <a:r>
              <a:rPr lang="en-AU" sz="1800" dirty="0">
                <a:solidFill>
                  <a:srgbClr val="FFFFFF"/>
                </a:solidFill>
                <a:latin typeface="Arial" charset="0"/>
              </a:rPr>
              <a:t>Flood levels</a:t>
            </a:r>
          </a:p>
          <a:p>
            <a:pPr>
              <a:buFontTx/>
              <a:buChar char="•"/>
            </a:pPr>
            <a:r>
              <a:rPr lang="en-AU" sz="1800" dirty="0">
                <a:solidFill>
                  <a:srgbClr val="FFFFFF"/>
                </a:solidFill>
                <a:latin typeface="Arial" charset="0"/>
              </a:rPr>
              <a:t>   Reservoir Inflows</a:t>
            </a:r>
          </a:p>
          <a:p>
            <a:pPr>
              <a:buFontTx/>
              <a:buChar char="•"/>
            </a:pPr>
            <a:r>
              <a:rPr lang="en-AU" sz="1800" dirty="0">
                <a:solidFill>
                  <a:srgbClr val="FFFFFF"/>
                </a:solidFill>
                <a:latin typeface="Arial" charset="0"/>
              </a:rPr>
              <a:t>   Time of year</a:t>
            </a:r>
          </a:p>
          <a:p>
            <a:pPr lvl="2"/>
            <a:endParaRPr lang="en-AU" sz="1800" dirty="0">
              <a:solidFill>
                <a:srgbClr val="FFFFFF"/>
              </a:solidFill>
              <a:latin typeface="Arial" charset="0"/>
            </a:endParaRPr>
          </a:p>
          <a:p>
            <a:pPr lvl="2"/>
            <a:endParaRPr lang="en-AU" sz="1800" dirty="0">
              <a:solidFill>
                <a:srgbClr val="FFFFFF"/>
              </a:solidFill>
              <a:latin typeface="Arial" charset="0"/>
            </a:endParaRPr>
          </a:p>
          <a:p>
            <a:r>
              <a:rPr lang="en-US" sz="1800" b="1" dirty="0">
                <a:solidFill>
                  <a:srgbClr val="FFFFFF"/>
                </a:solidFill>
                <a:latin typeface="Arial" charset="0"/>
              </a:rPr>
              <a:t>A Target Point is the Variable</a:t>
            </a:r>
          </a:p>
          <a:p>
            <a:r>
              <a:rPr lang="en-US" sz="1800" b="1" dirty="0">
                <a:solidFill>
                  <a:srgbClr val="FFFFFF"/>
                </a:solidFill>
                <a:latin typeface="Arial" charset="0"/>
              </a:rPr>
              <a:t>Being Set:</a:t>
            </a:r>
          </a:p>
          <a:p>
            <a:endParaRPr lang="en-US"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a:t>
            </a:r>
            <a:r>
              <a:rPr lang="en-AU" sz="1800" dirty="0">
                <a:solidFill>
                  <a:srgbClr val="FFFFFF"/>
                </a:solidFill>
                <a:latin typeface="Arial" charset="0"/>
              </a:rPr>
              <a:t>Gate level</a:t>
            </a:r>
          </a:p>
          <a:p>
            <a:pPr>
              <a:buFontTx/>
              <a:buChar char="•"/>
            </a:pPr>
            <a:r>
              <a:rPr lang="en-AU" sz="1800" dirty="0">
                <a:solidFill>
                  <a:srgbClr val="FFFFFF"/>
                </a:solidFill>
                <a:latin typeface="Arial" charset="0"/>
              </a:rPr>
              <a:t>   Reservoir </a:t>
            </a:r>
            <a:r>
              <a:rPr lang="en-AU" sz="1800" dirty="0" smtClean="0">
                <a:solidFill>
                  <a:srgbClr val="FFFFFF"/>
                </a:solidFill>
                <a:latin typeface="Arial" charset="0"/>
              </a:rPr>
              <a:t>level</a:t>
            </a:r>
          </a:p>
          <a:p>
            <a:pPr>
              <a:buFontTx/>
              <a:buChar char="•"/>
            </a:pPr>
            <a:r>
              <a:rPr lang="en-AU" sz="1800" dirty="0">
                <a:solidFill>
                  <a:srgbClr val="FFFFFF"/>
                </a:solidFill>
                <a:latin typeface="Arial" charset="0"/>
              </a:rPr>
              <a:t>  </a:t>
            </a:r>
            <a:r>
              <a:rPr lang="en-AU" sz="1800" dirty="0" smtClean="0">
                <a:solidFill>
                  <a:srgbClr val="FFFFFF"/>
                </a:solidFill>
                <a:latin typeface="Arial" charset="0"/>
              </a:rPr>
              <a:t> Discharge</a:t>
            </a:r>
            <a:endParaRPr lang="en-GB" sz="1800" dirty="0">
              <a:solidFill>
                <a:srgbClr val="FFFFFF"/>
              </a:solidFill>
              <a:latin typeface="Arial" charset="0"/>
            </a:endParaRPr>
          </a:p>
        </p:txBody>
      </p:sp>
      <p:sp>
        <p:nvSpPr>
          <p:cNvPr id="6" name="Text Box 6"/>
          <p:cNvSpPr txBox="1">
            <a:spLocks noChangeArrowheads="1"/>
          </p:cNvSpPr>
          <p:nvPr/>
        </p:nvSpPr>
        <p:spPr bwMode="auto">
          <a:xfrm>
            <a:off x="5649540" y="2928640"/>
            <a:ext cx="2819400" cy="2939779"/>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spcBef>
                <a:spcPct val="50000"/>
              </a:spcBef>
            </a:pPr>
            <a:r>
              <a:rPr lang="en-GB" sz="1600" b="1" dirty="0" smtClean="0">
                <a:solidFill>
                  <a:schemeClr val="tx1"/>
                </a:solidFill>
                <a:latin typeface="Arial"/>
              </a:rPr>
              <a:t>Variable Types:</a:t>
            </a:r>
          </a:p>
          <a:p>
            <a:pPr defTabSz="762000" eaLnBrk="0" hangingPunct="0">
              <a:spcBef>
                <a:spcPct val="50000"/>
              </a:spcBef>
              <a:buFontTx/>
              <a:buChar char="•"/>
            </a:pPr>
            <a:r>
              <a:rPr lang="en-GB" sz="1600" dirty="0" smtClean="0">
                <a:solidFill>
                  <a:schemeClr val="tx1"/>
                </a:solidFill>
                <a:latin typeface="Arial"/>
              </a:rPr>
              <a:t> Water level (H)</a:t>
            </a:r>
          </a:p>
          <a:p>
            <a:pPr defTabSz="762000" eaLnBrk="0" hangingPunct="0">
              <a:lnSpc>
                <a:spcPct val="50000"/>
              </a:lnSpc>
              <a:spcBef>
                <a:spcPct val="50000"/>
              </a:spcBef>
              <a:buFontTx/>
              <a:buChar char="•"/>
            </a:pPr>
            <a:r>
              <a:rPr lang="en-GB" sz="1600" dirty="0" smtClean="0">
                <a:solidFill>
                  <a:schemeClr val="tx1"/>
                </a:solidFill>
                <a:latin typeface="Arial"/>
              </a:rPr>
              <a:t> Water level difference (</a:t>
            </a:r>
            <a:r>
              <a:rPr lang="en-GB" sz="1600" dirty="0" err="1" smtClean="0">
                <a:solidFill>
                  <a:schemeClr val="tx1"/>
                </a:solidFill>
                <a:latin typeface="Arial"/>
              </a:rPr>
              <a:t>dH</a:t>
            </a:r>
            <a:r>
              <a:rPr lang="en-GB" sz="1600" dirty="0" smtClean="0">
                <a:solidFill>
                  <a:schemeClr val="tx1"/>
                </a:solidFill>
                <a:latin typeface="Arial"/>
              </a:rPr>
              <a:t>)</a:t>
            </a:r>
          </a:p>
          <a:p>
            <a:pPr defTabSz="762000" eaLnBrk="0" hangingPunct="0">
              <a:lnSpc>
                <a:spcPct val="50000"/>
              </a:lnSpc>
              <a:spcBef>
                <a:spcPct val="50000"/>
              </a:spcBef>
              <a:buFontTx/>
              <a:buChar char="•"/>
            </a:pPr>
            <a:r>
              <a:rPr lang="en-GB" sz="1600" dirty="0" smtClean="0">
                <a:solidFill>
                  <a:schemeClr val="tx1"/>
                </a:solidFill>
                <a:latin typeface="Arial"/>
              </a:rPr>
              <a:t> Discharge (Q)</a:t>
            </a:r>
          </a:p>
          <a:p>
            <a:pPr defTabSz="762000" eaLnBrk="0" hangingPunct="0">
              <a:lnSpc>
                <a:spcPct val="50000"/>
              </a:lnSpc>
              <a:spcBef>
                <a:spcPct val="50000"/>
              </a:spcBef>
              <a:buFontTx/>
              <a:buChar char="•"/>
            </a:pPr>
            <a:r>
              <a:rPr lang="en-GB" sz="1600" dirty="0" smtClean="0">
                <a:solidFill>
                  <a:schemeClr val="tx1"/>
                </a:solidFill>
                <a:latin typeface="Arial"/>
              </a:rPr>
              <a:t> Discharge difference (</a:t>
            </a:r>
            <a:r>
              <a:rPr lang="en-GB" sz="1600" dirty="0" err="1" smtClean="0">
                <a:solidFill>
                  <a:schemeClr val="tx1"/>
                </a:solidFill>
                <a:latin typeface="Arial"/>
              </a:rPr>
              <a:t>dQ</a:t>
            </a:r>
            <a:r>
              <a:rPr lang="en-GB" sz="1600" dirty="0" smtClean="0">
                <a:solidFill>
                  <a:schemeClr val="tx1"/>
                </a:solidFill>
                <a:latin typeface="Arial"/>
              </a:rPr>
              <a:t>)</a:t>
            </a:r>
          </a:p>
          <a:p>
            <a:pPr defTabSz="762000" eaLnBrk="0" hangingPunct="0">
              <a:lnSpc>
                <a:spcPct val="50000"/>
              </a:lnSpc>
              <a:spcBef>
                <a:spcPct val="50000"/>
              </a:spcBef>
              <a:buFontTx/>
              <a:buChar char="•"/>
            </a:pPr>
            <a:r>
              <a:rPr lang="en-GB" sz="1600" dirty="0" smtClean="0">
                <a:solidFill>
                  <a:schemeClr val="tx1"/>
                </a:solidFill>
                <a:latin typeface="Arial"/>
              </a:rPr>
              <a:t> Sum of discharges</a:t>
            </a:r>
          </a:p>
          <a:p>
            <a:pPr defTabSz="762000" eaLnBrk="0" hangingPunct="0">
              <a:lnSpc>
                <a:spcPct val="50000"/>
              </a:lnSpc>
              <a:spcBef>
                <a:spcPct val="50000"/>
              </a:spcBef>
              <a:buFontTx/>
              <a:buChar char="•"/>
            </a:pPr>
            <a:r>
              <a:rPr lang="en-GB" sz="1600" dirty="0" smtClean="0">
                <a:solidFill>
                  <a:schemeClr val="tx1"/>
                </a:solidFill>
                <a:latin typeface="Arial"/>
              </a:rPr>
              <a:t> Velocities (V)</a:t>
            </a:r>
          </a:p>
          <a:p>
            <a:pPr defTabSz="762000" eaLnBrk="0" hangingPunct="0">
              <a:lnSpc>
                <a:spcPct val="50000"/>
              </a:lnSpc>
              <a:spcBef>
                <a:spcPct val="50000"/>
              </a:spcBef>
              <a:buFontTx/>
              <a:buChar char="•"/>
            </a:pPr>
            <a:r>
              <a:rPr lang="en-GB" sz="1600" dirty="0" smtClean="0">
                <a:solidFill>
                  <a:schemeClr val="tx1"/>
                </a:solidFill>
                <a:latin typeface="Arial"/>
              </a:rPr>
              <a:t> Volumes</a:t>
            </a:r>
          </a:p>
          <a:p>
            <a:pPr defTabSz="762000" eaLnBrk="0" hangingPunct="0">
              <a:lnSpc>
                <a:spcPct val="50000"/>
              </a:lnSpc>
              <a:spcBef>
                <a:spcPct val="50000"/>
              </a:spcBef>
              <a:buFontTx/>
              <a:buChar char="•"/>
            </a:pPr>
            <a:r>
              <a:rPr lang="en-GB" sz="1600" dirty="0" smtClean="0">
                <a:solidFill>
                  <a:schemeClr val="tx1"/>
                </a:solidFill>
                <a:latin typeface="Arial"/>
              </a:rPr>
              <a:t> Concentrations</a:t>
            </a:r>
          </a:p>
          <a:p>
            <a:pPr defTabSz="762000" eaLnBrk="0" hangingPunct="0">
              <a:lnSpc>
                <a:spcPct val="50000"/>
              </a:lnSpc>
              <a:spcBef>
                <a:spcPct val="50000"/>
              </a:spcBef>
              <a:buFontTx/>
              <a:buChar char="•"/>
            </a:pPr>
            <a:r>
              <a:rPr lang="en-GB" sz="1600" dirty="0" smtClean="0">
                <a:solidFill>
                  <a:schemeClr val="tx1"/>
                </a:solidFill>
                <a:latin typeface="Arial"/>
              </a:rPr>
              <a:t> Calendar</a:t>
            </a:r>
          </a:p>
          <a:p>
            <a:pPr defTabSz="762000" eaLnBrk="0" hangingPunct="0">
              <a:lnSpc>
                <a:spcPct val="50000"/>
              </a:lnSpc>
              <a:spcBef>
                <a:spcPct val="50000"/>
              </a:spcBef>
              <a:buFontTx/>
              <a:buChar char="•"/>
            </a:pPr>
            <a:r>
              <a:rPr lang="en-GB" sz="1600" dirty="0" smtClean="0">
                <a:solidFill>
                  <a:schemeClr val="tx1"/>
                </a:solidFill>
                <a:latin typeface="Arial"/>
              </a:rPr>
              <a:t> Time-series</a:t>
            </a:r>
            <a:endParaRPr lang="en-GB" sz="1600" dirty="0">
              <a:solidFill>
                <a:schemeClr val="tx1"/>
              </a:solidFill>
              <a:latin typeface="Arial"/>
            </a:endParaRPr>
          </a:p>
        </p:txBody>
      </p:sp>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08644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570</TotalTime>
  <Words>381</Words>
  <Application>Microsoft Office PowerPoint</Application>
  <PresentationFormat>On-screen Show (4:3)</PresentationFormat>
  <Paragraphs>136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MIKEPowerPointForTransfer_4-3</vt:lpstr>
      <vt:lpstr>MIKE 11</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lpstr>CONTROL STRUCTURES</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CONTROL STRUCTURES</dc:title>
  <dc:creator>DHI (JSL)</dc:creator>
  <cp:lastModifiedBy>Julie Landrein</cp:lastModifiedBy>
  <cp:revision>23</cp:revision>
  <dcterms:created xsi:type="dcterms:W3CDTF">2008-03-26T14:09:43Z</dcterms:created>
  <dcterms:modified xsi:type="dcterms:W3CDTF">2013-04-04T12:36:06Z</dcterms:modified>
</cp:coreProperties>
</file>